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80" r:id="rId4"/>
    <p:sldId id="285" r:id="rId5"/>
    <p:sldId id="279" r:id="rId6"/>
    <p:sldId id="281" r:id="rId7"/>
    <p:sldId id="282" r:id="rId8"/>
    <p:sldId id="283" r:id="rId9"/>
    <p:sldId id="284" r:id="rId10"/>
    <p:sldId id="287" r:id="rId11"/>
    <p:sldId id="288" r:id="rId12"/>
    <p:sldId id="286" r:id="rId13"/>
    <p:sldId id="289" r:id="rId14"/>
    <p:sldId id="290" r:id="rId15"/>
    <p:sldId id="259" r:id="rId16"/>
    <p:sldId id="292" r:id="rId17"/>
    <p:sldId id="293" r:id="rId18"/>
    <p:sldId id="294" r:id="rId19"/>
    <p:sldId id="295" r:id="rId20"/>
    <p:sldId id="291" r:id="rId21"/>
    <p:sldId id="273" r:id="rId22"/>
    <p:sldId id="275" r:id="rId23"/>
    <p:sldId id="269" r:id="rId24"/>
    <p:sldId id="270" r:id="rId25"/>
    <p:sldId id="271"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varScale="1">
        <p:scale>
          <a:sx n="113" d="100"/>
          <a:sy n="113" d="100"/>
        </p:scale>
        <p:origin x="1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AF1F8-E8C2-4851-9E81-1D9DDDEB5DA9}" type="datetimeFigureOut">
              <a:rPr lang="el-GR" smtClean="0"/>
              <a:t>3/4/2020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D756A-8CD8-422D-BAAC-90E2A87207B6}" type="slidenum">
              <a:rPr lang="el-GR" smtClean="0"/>
              <a:t>‹#›</a:t>
            </a:fld>
            <a:endParaRPr lang="el-GR"/>
          </a:p>
        </p:txBody>
      </p:sp>
    </p:spTree>
    <p:extLst>
      <p:ext uri="{BB962C8B-B14F-4D97-AF65-F5344CB8AC3E}">
        <p14:creationId xmlns:p14="http://schemas.microsoft.com/office/powerpoint/2010/main" val="176019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s://katartisialuminio.gr/"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282193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93789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92087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725125"/>
            <a:ext cx="10515600" cy="965563"/>
          </a:xfrm>
        </p:spPr>
        <p:txBody>
          <a:bodyPr/>
          <a:lstStyle/>
          <a:p>
            <a:r>
              <a:rPr lang="el-GR"/>
              <a:t>Στυλ κύριου τίτλου</a:t>
            </a:r>
          </a:p>
        </p:txBody>
      </p:sp>
      <p:sp>
        <p:nvSpPr>
          <p:cNvPr id="3" name="Θέση περιεχομένου 2"/>
          <p:cNvSpPr>
            <a:spLocks noGrp="1"/>
          </p:cNvSpPr>
          <p:nvPr>
            <p:ph idx="1"/>
          </p:nvPr>
        </p:nvSpPr>
        <p:spPr>
          <a:xfrm>
            <a:off x="838200" y="1825625"/>
            <a:ext cx="10515600" cy="398755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αριθμού διαφάνειας 5"/>
          <p:cNvSpPr>
            <a:spLocks noGrp="1"/>
          </p:cNvSpPr>
          <p:nvPr>
            <p:ph type="sldNum" sz="quarter" idx="12"/>
          </p:nvPr>
        </p:nvSpPr>
        <p:spPr/>
        <p:txBody>
          <a:bodyPr/>
          <a:lstStyle>
            <a:lvl1pPr>
              <a:defRPr/>
            </a:lvl1pPr>
          </a:lstStyle>
          <a:p>
            <a:fld id="{C7CC51A0-2483-4948-BF92-3A42E0566F98}" type="slidenum">
              <a:rPr lang="el-GR" smtClean="0"/>
              <a:pPr/>
              <a:t>‹#›</a:t>
            </a:fld>
            <a:endParaRPr lang="el-GR" dirty="0"/>
          </a:p>
        </p:txBody>
      </p:sp>
      <p:pic>
        <p:nvPicPr>
          <p:cNvPr id="7" name="Εικόνα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6733" y="5125"/>
            <a:ext cx="2158783" cy="720000"/>
          </a:xfrm>
          <a:prstGeom prst="rect">
            <a:avLst/>
          </a:prstGeom>
        </p:spPr>
      </p:pic>
      <p:pic>
        <p:nvPicPr>
          <p:cNvPr id="8" name="Εικόνα 7"/>
          <p:cNvPicPr>
            <a:picLocks noChangeAspect="1"/>
          </p:cNvPicPr>
          <p:nvPr userDrawn="1"/>
        </p:nvPicPr>
        <p:blipFill rotWithShape="1">
          <a:blip r:embed="rId3" cstate="print">
            <a:extLst>
              <a:ext uri="{28A0092B-C50C-407E-A947-70E740481C1C}">
                <a14:useLocalDpi xmlns:a14="http://schemas.microsoft.com/office/drawing/2010/main" val="0"/>
              </a:ext>
            </a:extLst>
          </a:blip>
          <a:srcRect l="693" t="4474" r="2076" b="2743"/>
          <a:stretch/>
        </p:blipFill>
        <p:spPr>
          <a:xfrm>
            <a:off x="3493698" y="5921454"/>
            <a:ext cx="4931855" cy="936546"/>
          </a:xfrm>
          <a:prstGeom prst="rect">
            <a:avLst/>
          </a:prstGeom>
          <a:ln>
            <a:noFill/>
          </a:ln>
        </p:spPr>
      </p:pic>
      <p:sp>
        <p:nvSpPr>
          <p:cNvPr id="9" name="Ορθογώνιο 8"/>
          <p:cNvSpPr/>
          <p:nvPr userDrawn="1"/>
        </p:nvSpPr>
        <p:spPr>
          <a:xfrm>
            <a:off x="843737" y="103515"/>
            <a:ext cx="8890000" cy="430887"/>
          </a:xfrm>
          <a:prstGeom prst="rect">
            <a:avLst/>
          </a:prstGeom>
        </p:spPr>
        <p:txBody>
          <a:bodyPr wrap="square">
            <a:spAutoFit/>
          </a:bodyPr>
          <a:lstStyle/>
          <a:p>
            <a:pPr algn="l"/>
            <a:r>
              <a:rPr lang="el-GR" sz="1100" b="0" i="0" u="none" strike="noStrike" baseline="0" dirty="0">
                <a:latin typeface="+mn-lt"/>
              </a:rPr>
              <a:t>Κατάρτιση και πιστοποίηση γνώσεων και δεξιοτήτων εργαζομένων στον κλάδο της μεταποίησης του αλουμινίου</a:t>
            </a:r>
          </a:p>
          <a:p>
            <a:pPr algn="l"/>
            <a:r>
              <a:rPr lang="en-US" sz="1100" dirty="0">
                <a:hlinkClick r:id="rId4"/>
              </a:rPr>
              <a:t>https://katartisialuminio.gr/</a:t>
            </a:r>
            <a:r>
              <a:rPr lang="el-GR" sz="1100" b="0" i="0" u="none" strike="noStrike" baseline="0" dirty="0">
                <a:latin typeface="+mn-lt"/>
              </a:rPr>
              <a:t>    </a:t>
            </a:r>
            <a:endParaRPr lang="el-GR" sz="1100" b="0" dirty="0">
              <a:latin typeface="+mn-lt"/>
            </a:endParaRPr>
          </a:p>
        </p:txBody>
      </p:sp>
    </p:spTree>
    <p:extLst>
      <p:ext uri="{BB962C8B-B14F-4D97-AF65-F5344CB8AC3E}">
        <p14:creationId xmlns:p14="http://schemas.microsoft.com/office/powerpoint/2010/main" val="247223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219453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331927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352014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92713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51055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317868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A69FBAE-1B1C-4BAA-AA5E-0E1862C7C32B}" type="slidenum">
              <a:rPr lang="el-GR" smtClean="0"/>
              <a:t>‹#›</a:t>
            </a:fld>
            <a:endParaRPr lang="el-GR"/>
          </a:p>
        </p:txBody>
      </p:sp>
    </p:spTree>
    <p:extLst>
      <p:ext uri="{BB962C8B-B14F-4D97-AF65-F5344CB8AC3E}">
        <p14:creationId xmlns:p14="http://schemas.microsoft.com/office/powerpoint/2010/main" val="236600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9FBAE-1B1C-4BAA-AA5E-0E1862C7C32B}" type="slidenum">
              <a:rPr lang="el-GR" smtClean="0"/>
              <a:t>‹#›</a:t>
            </a:fld>
            <a:endParaRPr lang="el-GR"/>
          </a:p>
        </p:txBody>
      </p:sp>
    </p:spTree>
    <p:extLst>
      <p:ext uri="{BB962C8B-B14F-4D97-AF65-F5344CB8AC3E}">
        <p14:creationId xmlns:p14="http://schemas.microsoft.com/office/powerpoint/2010/main" val="178350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katartisialuminio.g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katartisialuminio.g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eminar@sbe.org.gr" TargetMode="External"/><Relationship Id="rId2" Type="http://schemas.openxmlformats.org/officeDocument/2006/relationships/hyperlink" Target="https://katartisialuminio.g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katartisialuminio.g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antagonistikotita.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243666"/>
            <a:ext cx="12192000" cy="2265365"/>
          </a:xfrm>
          <a:solidFill>
            <a:srgbClr val="009BDB"/>
          </a:solidFill>
        </p:spPr>
        <p:txBody>
          <a:bodyPr>
            <a:noAutofit/>
          </a:bodyPr>
          <a:lstStyle/>
          <a:p>
            <a:r>
              <a:rPr lang="el-GR" sz="3200" b="1" dirty="0">
                <a:solidFill>
                  <a:schemeClr val="bg1"/>
                </a:solidFill>
                <a:latin typeface="+mn-lt"/>
              </a:rPr>
              <a:t>Κατάρτιση και πιστοποίηση </a:t>
            </a:r>
            <a:r>
              <a:rPr lang="en-US" sz="3200" b="1" dirty="0">
                <a:solidFill>
                  <a:schemeClr val="bg1"/>
                </a:solidFill>
                <a:latin typeface="+mn-lt"/>
              </a:rPr>
              <a:t/>
            </a:r>
            <a:br>
              <a:rPr lang="en-US" sz="3200" b="1" dirty="0">
                <a:solidFill>
                  <a:schemeClr val="bg1"/>
                </a:solidFill>
                <a:latin typeface="+mn-lt"/>
              </a:rPr>
            </a:br>
            <a:r>
              <a:rPr lang="el-GR" sz="3200" b="1" dirty="0">
                <a:solidFill>
                  <a:schemeClr val="bg1"/>
                </a:solidFill>
                <a:latin typeface="+mn-lt"/>
              </a:rPr>
              <a:t>γνώσεων και δεξιοτήτων εργαζομένων </a:t>
            </a:r>
            <a:r>
              <a:rPr lang="en-US" sz="3200" b="1" dirty="0">
                <a:solidFill>
                  <a:schemeClr val="bg1"/>
                </a:solidFill>
                <a:latin typeface="+mn-lt"/>
              </a:rPr>
              <a:t/>
            </a:r>
            <a:br>
              <a:rPr lang="en-US" sz="3200" b="1" dirty="0">
                <a:solidFill>
                  <a:schemeClr val="bg1"/>
                </a:solidFill>
                <a:latin typeface="+mn-lt"/>
              </a:rPr>
            </a:br>
            <a:r>
              <a:rPr lang="el-GR" sz="3200" b="1" dirty="0">
                <a:solidFill>
                  <a:schemeClr val="bg1"/>
                </a:solidFill>
                <a:latin typeface="+mn-lt"/>
              </a:rPr>
              <a:t>στον κλάδο της μεταποίησης του</a:t>
            </a:r>
            <a:r>
              <a:rPr lang="en-US" sz="3200" b="1" dirty="0">
                <a:solidFill>
                  <a:schemeClr val="bg1"/>
                </a:solidFill>
                <a:latin typeface="+mn-lt"/>
              </a:rPr>
              <a:t> </a:t>
            </a:r>
            <a:r>
              <a:rPr lang="el-GR" sz="3200" b="1" dirty="0">
                <a:solidFill>
                  <a:schemeClr val="bg1"/>
                </a:solidFill>
                <a:latin typeface="+mn-lt"/>
              </a:rPr>
              <a:t>αλουμινίου</a:t>
            </a:r>
            <a:r>
              <a:rPr lang="en-US" sz="3200" b="1" dirty="0">
                <a:solidFill>
                  <a:schemeClr val="bg1"/>
                </a:solidFill>
                <a:latin typeface="+mn-lt"/>
              </a:rPr>
              <a:t/>
            </a:r>
            <a:br>
              <a:rPr lang="en-US" sz="3200" b="1" dirty="0">
                <a:solidFill>
                  <a:schemeClr val="bg1"/>
                </a:solidFill>
                <a:latin typeface="+mn-lt"/>
              </a:rPr>
            </a:br>
            <a:r>
              <a:rPr lang="el-GR" sz="1200" b="1" dirty="0">
                <a:solidFill>
                  <a:schemeClr val="bg1"/>
                </a:solidFill>
                <a:latin typeface="+mn-lt"/>
              </a:rPr>
              <a:t/>
            </a:r>
            <a:br>
              <a:rPr lang="el-GR" sz="1200" b="1" dirty="0">
                <a:solidFill>
                  <a:schemeClr val="bg1"/>
                </a:solidFill>
                <a:latin typeface="+mn-lt"/>
              </a:rPr>
            </a:br>
            <a:r>
              <a:rPr lang="en-US" sz="1800" dirty="0">
                <a:solidFill>
                  <a:schemeClr val="bg1"/>
                </a:solidFill>
                <a:latin typeface="+mn-lt"/>
              </a:rPr>
              <a:t>https://katartisialuminio.gr/</a:t>
            </a:r>
            <a:r>
              <a:rPr lang="el-GR" sz="1800" dirty="0">
                <a:solidFill>
                  <a:schemeClr val="bg1"/>
                </a:solidFill>
                <a:latin typeface="+mn-lt"/>
              </a:rPr>
              <a:t/>
            </a:r>
            <a:br>
              <a:rPr lang="el-GR" sz="1800" dirty="0">
                <a:solidFill>
                  <a:schemeClr val="bg1"/>
                </a:solidFill>
                <a:latin typeface="+mn-lt"/>
              </a:rPr>
            </a:br>
            <a:endParaRPr lang="el-GR" sz="1800" dirty="0">
              <a:solidFill>
                <a:schemeClr val="bg1"/>
              </a:solidFill>
              <a:latin typeface="+mn-lt"/>
            </a:endParaRPr>
          </a:p>
        </p:txBody>
      </p:sp>
      <p:pic>
        <p:nvPicPr>
          <p:cNvPr id="5" name="Εικόνα 4"/>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8307" t="23099" r="9064" b="19380"/>
          <a:stretch/>
        </p:blipFill>
        <p:spPr>
          <a:xfrm>
            <a:off x="3305009" y="410163"/>
            <a:ext cx="5581982" cy="1296000"/>
          </a:xfrm>
          <a:prstGeom prst="rect">
            <a:avLst/>
          </a:prstGeom>
        </p:spPr>
      </p:pic>
      <p:pic>
        <p:nvPicPr>
          <p:cNvPr id="6" name="Εικόνα 5"/>
          <p:cNvPicPr>
            <a:picLocks noChangeAspect="1"/>
          </p:cNvPicPr>
          <p:nvPr/>
        </p:nvPicPr>
        <p:blipFill rotWithShape="1">
          <a:blip r:embed="rId3" cstate="print">
            <a:extLst>
              <a:ext uri="{28A0092B-C50C-407E-A947-70E740481C1C}">
                <a14:useLocalDpi xmlns:a14="http://schemas.microsoft.com/office/drawing/2010/main" val="0"/>
              </a:ext>
            </a:extLst>
          </a:blip>
          <a:srcRect l="372" t="3877" r="2330" b="3194"/>
          <a:stretch/>
        </p:blipFill>
        <p:spPr>
          <a:xfrm>
            <a:off x="2751666" y="5330039"/>
            <a:ext cx="6836836" cy="1299455"/>
          </a:xfrm>
          <a:prstGeom prst="rect">
            <a:avLst/>
          </a:prstGeom>
        </p:spPr>
      </p:pic>
    </p:spTree>
    <p:extLst>
      <p:ext uri="{BB962C8B-B14F-4D97-AF65-F5344CB8AC3E}">
        <p14:creationId xmlns:p14="http://schemas.microsoft.com/office/powerpoint/2010/main" val="240153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sz="4000" b="1" dirty="0" smtClean="0"/>
              <a:t>Π</a:t>
            </a:r>
            <a:r>
              <a:rPr lang="en-US" sz="4000" b="1" dirty="0" err="1" smtClean="0"/>
              <a:t>ως</a:t>
            </a:r>
            <a:r>
              <a:rPr lang="en-US" sz="4000" b="1" dirty="0" smtClean="0"/>
              <a:t> </a:t>
            </a:r>
            <a:r>
              <a:rPr lang="en-US" sz="4000" b="1" dirty="0" err="1" smtClean="0"/>
              <a:t>κάνω</a:t>
            </a:r>
            <a:r>
              <a:rPr lang="en-US" sz="4000" b="1" dirty="0" smtClean="0"/>
              <a:t> α</a:t>
            </a:r>
            <a:r>
              <a:rPr lang="en-US" sz="4000" b="1" dirty="0" err="1" smtClean="0"/>
              <a:t>ίτηση</a:t>
            </a:r>
            <a:r>
              <a:rPr lang="en-US" sz="4000" b="1" dirty="0"/>
              <a:t> </a:t>
            </a:r>
            <a:r>
              <a:rPr lang="en-US" sz="4000" b="1" dirty="0" err="1" smtClean="0"/>
              <a:t>στο</a:t>
            </a:r>
            <a:r>
              <a:rPr lang="en-US" sz="4000" b="1" dirty="0" smtClean="0"/>
              <a:t> π</a:t>
            </a:r>
            <a:r>
              <a:rPr lang="en-US" sz="4000" b="1" dirty="0" err="1" smtClean="0"/>
              <a:t>ρόγρ</a:t>
            </a:r>
            <a:r>
              <a:rPr lang="en-US" sz="4000" b="1" dirty="0" smtClean="0"/>
              <a:t>αμμα;</a:t>
            </a:r>
            <a:endParaRPr lang="el-GR" sz="4000" b="1" dirty="0"/>
          </a:p>
        </p:txBody>
      </p:sp>
      <p:sp>
        <p:nvSpPr>
          <p:cNvPr id="6" name="Θέση περιεχομένου 5"/>
          <p:cNvSpPr>
            <a:spLocks noGrp="1"/>
          </p:cNvSpPr>
          <p:nvPr>
            <p:ph idx="1"/>
          </p:nvPr>
        </p:nvSpPr>
        <p:spPr/>
        <p:txBody>
          <a:bodyPr/>
          <a:lstStyle/>
          <a:p>
            <a:pPr marL="514350" indent="-514350">
              <a:buFont typeface="+mj-lt"/>
              <a:buAutoNum type="arabicPeriod"/>
            </a:pPr>
            <a:r>
              <a:rPr lang="el-GR" dirty="0" smtClean="0"/>
              <a:t>Σ</a:t>
            </a:r>
            <a:r>
              <a:rPr lang="en-US" dirty="0" err="1" smtClean="0"/>
              <a:t>υμ</a:t>
            </a:r>
            <a:r>
              <a:rPr lang="en-US" dirty="0" smtClean="0"/>
              <a:t>πληρώνω και υποβάλλω την αίτηση ηλεκτρονικά μπαίνοντας </a:t>
            </a:r>
            <a:r>
              <a:rPr lang="en-US" dirty="0"/>
              <a:t>στο </a:t>
            </a:r>
            <a:r>
              <a:rPr lang="en-US" dirty="0">
                <a:hlinkClick r:id="rId2"/>
              </a:rPr>
              <a:t>https://katartisialuminio.gr</a:t>
            </a:r>
            <a:r>
              <a:rPr lang="en-US" dirty="0" smtClean="0">
                <a:hlinkClick r:id="rId2"/>
              </a:rPr>
              <a:t>/</a:t>
            </a:r>
            <a:r>
              <a:rPr lang="en-US" dirty="0" smtClean="0"/>
              <a:t> </a:t>
            </a:r>
          </a:p>
          <a:p>
            <a:pPr marL="514350" indent="-514350">
              <a:buFont typeface="+mj-lt"/>
              <a:buAutoNum type="arabicPeriod"/>
            </a:pPr>
            <a:r>
              <a:rPr lang="en-US" dirty="0" smtClean="0"/>
              <a:t>Η π</a:t>
            </a:r>
            <a:r>
              <a:rPr lang="en-US" dirty="0" err="1" smtClean="0"/>
              <a:t>ροθεσμί</a:t>
            </a:r>
            <a:r>
              <a:rPr lang="en-US" dirty="0" smtClean="0"/>
              <a:t>α για να κάνω την αίτηση λήγει στις 30 Απριλίου 2020</a:t>
            </a:r>
          </a:p>
          <a:p>
            <a:pPr marL="514350" indent="-514350">
              <a:buFont typeface="+mj-lt"/>
              <a:buAutoNum type="arabicPeriod"/>
            </a:pPr>
            <a:r>
              <a:rPr lang="el-GR" dirty="0" smtClean="0"/>
              <a:t>Μ</a:t>
            </a:r>
            <a:r>
              <a:rPr lang="en-US" dirty="0" err="1" smtClean="0"/>
              <a:t>ετά</a:t>
            </a:r>
            <a:r>
              <a:rPr lang="en-US" dirty="0" smtClean="0"/>
              <a:t> </a:t>
            </a:r>
            <a:r>
              <a:rPr lang="en-US" dirty="0" err="1" smtClean="0"/>
              <a:t>τις</a:t>
            </a:r>
            <a:r>
              <a:rPr lang="en-US" dirty="0" smtClean="0"/>
              <a:t> 30 Απ</a:t>
            </a:r>
            <a:r>
              <a:rPr lang="en-US" dirty="0" err="1" smtClean="0"/>
              <a:t>ριλίου</a:t>
            </a:r>
            <a:r>
              <a:rPr lang="en-US" dirty="0" smtClean="0"/>
              <a:t> </a:t>
            </a:r>
            <a:r>
              <a:rPr lang="en-US" dirty="0" err="1" smtClean="0"/>
              <a:t>στέλνω</a:t>
            </a:r>
            <a:r>
              <a:rPr lang="en-US" dirty="0" smtClean="0"/>
              <a:t> στον ΣΒΕ (</a:t>
            </a:r>
            <a:r>
              <a:rPr lang="en-US" dirty="0" err="1" smtClean="0"/>
              <a:t>Πλ</a:t>
            </a:r>
            <a:r>
              <a:rPr lang="en-US" dirty="0" smtClean="0"/>
              <a:t>ατεία Μοριχόβου 1, 7ος όροφος, ΤΚ 54625) τα απαραίτητα δικαιολογητικά και αναμένω να βγουν τα αποτελέσματα αξιολόγησης</a:t>
            </a:r>
            <a:endParaRPr lang="el-GR"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10</a:t>
            </a:fld>
            <a:endParaRPr lang="el-GR" dirty="0"/>
          </a:p>
        </p:txBody>
      </p:sp>
    </p:spTree>
    <p:extLst>
      <p:ext uri="{BB962C8B-B14F-4D97-AF65-F5344CB8AC3E}">
        <p14:creationId xmlns:p14="http://schemas.microsoft.com/office/powerpoint/2010/main" val="3870385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t>Π</a:t>
            </a:r>
            <a:r>
              <a:rPr lang="en-US" sz="4000" b="1" dirty="0" err="1" smtClean="0"/>
              <a:t>οι</a:t>
            </a:r>
            <a:r>
              <a:rPr lang="en-US" sz="4000" b="1" dirty="0" smtClean="0"/>
              <a:t>α δικαιολογητικά πρέπει να στείλω στον ΣΒΕ;</a:t>
            </a:r>
            <a:endParaRPr lang="el-GR" sz="4000" b="1" dirty="0"/>
          </a:p>
        </p:txBody>
      </p:sp>
      <p:sp>
        <p:nvSpPr>
          <p:cNvPr id="3" name="Θέση περιεχομένου 2"/>
          <p:cNvSpPr>
            <a:spLocks noGrp="1"/>
          </p:cNvSpPr>
          <p:nvPr>
            <p:ph idx="1"/>
          </p:nvPr>
        </p:nvSpPr>
        <p:spPr>
          <a:xfrm>
            <a:off x="287867" y="1800225"/>
            <a:ext cx="11819466" cy="3987550"/>
          </a:xfrm>
        </p:spPr>
        <p:txBody>
          <a:bodyPr>
            <a:noAutofit/>
          </a:bodyPr>
          <a:lstStyle/>
          <a:p>
            <a:pPr marL="0" indent="0">
              <a:buNone/>
            </a:pPr>
            <a:r>
              <a:rPr lang="el-GR" sz="1800" dirty="0" smtClean="0"/>
              <a:t>1</a:t>
            </a:r>
            <a:r>
              <a:rPr lang="el-GR" sz="1800" dirty="0"/>
              <a:t>. Την Αίτηση Συμμετοχής (εκτυπωμένη από το https://katartisialuminio.gr/ )</a:t>
            </a:r>
          </a:p>
          <a:p>
            <a:pPr marL="0" indent="0">
              <a:buNone/>
            </a:pPr>
            <a:r>
              <a:rPr lang="el-GR" sz="1800" dirty="0"/>
              <a:t>2. Αντίγραφο Αστυνομικής Ταυτότητας, Διαβατηρίου ή άλλου Πιστοποιητικού Ταυτοπροσωπίας.</a:t>
            </a:r>
          </a:p>
          <a:p>
            <a:pPr marL="0" indent="0">
              <a:buNone/>
            </a:pPr>
            <a:r>
              <a:rPr lang="el-GR" sz="1800" dirty="0"/>
              <a:t>3. Αντίγραφο των αντιστοίχων τίτλων σπουδών, Απολυτήριου Γυμνασίου, Γενικού Λυκείου</a:t>
            </a:r>
            <a:r>
              <a:rPr lang="el-GR" sz="1800" dirty="0" smtClean="0"/>
              <a:t>,</a:t>
            </a:r>
            <a:r>
              <a:rPr lang="en-US" sz="1800" dirty="0" smtClean="0"/>
              <a:t> </a:t>
            </a:r>
            <a:r>
              <a:rPr lang="el-GR" sz="1800" dirty="0" smtClean="0"/>
              <a:t>ΕΠΑΛ</a:t>
            </a:r>
            <a:r>
              <a:rPr lang="el-GR" sz="1800" dirty="0"/>
              <a:t>, κλπ., Αντίγραφο πτυχίου ΑΕΙ </a:t>
            </a:r>
            <a:r>
              <a:rPr lang="en-US" sz="1800" dirty="0" smtClean="0"/>
              <a:t>ή</a:t>
            </a:r>
            <a:r>
              <a:rPr lang="el-GR" sz="1800" dirty="0" smtClean="0"/>
              <a:t> ΤΕΙ</a:t>
            </a:r>
            <a:r>
              <a:rPr lang="en-US" sz="1800" dirty="0" smtClean="0"/>
              <a:t>,</a:t>
            </a:r>
            <a:r>
              <a:rPr lang="el-GR" sz="1800" dirty="0" smtClean="0"/>
              <a:t> </a:t>
            </a:r>
            <a:r>
              <a:rPr lang="el-GR" sz="1800" dirty="0"/>
              <a:t>Αντίγραφο μεταπτυχιακού τίτλου σπουδών.</a:t>
            </a:r>
          </a:p>
          <a:p>
            <a:pPr marL="0" indent="0">
              <a:buNone/>
            </a:pPr>
            <a:r>
              <a:rPr lang="el-GR" sz="1800" dirty="0"/>
              <a:t>4. Αντίγραφο επαγγελματικών πιστοποιήσεων από εθνικούς η διεθνείς φορείς</a:t>
            </a:r>
          </a:p>
          <a:p>
            <a:pPr marL="0" indent="0">
              <a:buNone/>
            </a:pPr>
            <a:r>
              <a:rPr lang="el-GR" sz="1800" dirty="0"/>
              <a:t>5. Βεβαιώσεις παρακολούθησης προγραμμάτων κατάρτισης με </a:t>
            </a:r>
            <a:r>
              <a:rPr lang="en-US" sz="1800" dirty="0" smtClean="0"/>
              <a:t>ή</a:t>
            </a:r>
            <a:r>
              <a:rPr lang="el-GR" sz="1800" dirty="0" smtClean="0"/>
              <a:t> </a:t>
            </a:r>
            <a:r>
              <a:rPr lang="el-GR" sz="1800" dirty="0"/>
              <a:t>και χωρίς πιστοποίηση</a:t>
            </a:r>
          </a:p>
          <a:p>
            <a:pPr marL="0" indent="0">
              <a:buNone/>
            </a:pPr>
            <a:r>
              <a:rPr lang="el-GR" sz="1800" dirty="0"/>
              <a:t>6. Υπεύθυνη </a:t>
            </a:r>
            <a:r>
              <a:rPr lang="el-GR" sz="1800" dirty="0" smtClean="0"/>
              <a:t>Δήλωση</a:t>
            </a:r>
            <a:r>
              <a:rPr lang="en-US" sz="1800" dirty="0" smtClean="0"/>
              <a:t>, </a:t>
            </a:r>
            <a:r>
              <a:rPr lang="el-GR" sz="1800" dirty="0" smtClean="0"/>
              <a:t>η </a:t>
            </a:r>
            <a:r>
              <a:rPr lang="el-GR" sz="1800" dirty="0"/>
              <a:t>οποία θα απευθύνεται στον </a:t>
            </a:r>
            <a:r>
              <a:rPr lang="el-GR" sz="1800" dirty="0" smtClean="0"/>
              <a:t>ΣΒΕ</a:t>
            </a:r>
            <a:r>
              <a:rPr lang="en-US" sz="1800" dirty="0" smtClean="0"/>
              <a:t> και στην οπ</a:t>
            </a:r>
            <a:r>
              <a:rPr lang="en-US" sz="1800" dirty="0" err="1" smtClean="0"/>
              <a:t>οί</a:t>
            </a:r>
            <a:r>
              <a:rPr lang="en-US" sz="1800" dirty="0" smtClean="0"/>
              <a:t>α θα δηλώνεται ότι: </a:t>
            </a:r>
            <a:endParaRPr lang="el-GR" sz="1800" dirty="0"/>
          </a:p>
          <a:p>
            <a:r>
              <a:rPr lang="el-GR" sz="1800" dirty="0" smtClean="0"/>
              <a:t>Ο</a:t>
            </a:r>
            <a:r>
              <a:rPr lang="en-US" sz="1800" dirty="0" smtClean="0"/>
              <a:t> υπ</a:t>
            </a:r>
            <a:r>
              <a:rPr lang="en-US" sz="1800" dirty="0" err="1" smtClean="0"/>
              <a:t>οψήφιος</a:t>
            </a:r>
            <a:r>
              <a:rPr lang="en-US" sz="1800" dirty="0" smtClean="0"/>
              <a:t> </a:t>
            </a:r>
            <a:r>
              <a:rPr lang="el-GR" sz="1800" dirty="0" smtClean="0"/>
              <a:t>ΔΕΝ </a:t>
            </a:r>
            <a:r>
              <a:rPr lang="el-GR" sz="1800" dirty="0"/>
              <a:t>συμμετέχει σε άλλο πρόγραμμα κατάρτισης που υλοποιείται από </a:t>
            </a:r>
            <a:r>
              <a:rPr lang="el-GR" sz="1800" dirty="0" smtClean="0"/>
              <a:t>Δράσεις</a:t>
            </a:r>
            <a:r>
              <a:rPr lang="en-US" sz="1800" dirty="0" smtClean="0"/>
              <a:t> </a:t>
            </a:r>
            <a:r>
              <a:rPr lang="el-GR" sz="1800" dirty="0" smtClean="0"/>
              <a:t>Κατάρτισης </a:t>
            </a:r>
            <a:r>
              <a:rPr lang="el-GR" sz="1800" dirty="0"/>
              <a:t>και Πιστοποίησης, που έχουν προκηρυχθεί.</a:t>
            </a:r>
          </a:p>
          <a:p>
            <a:r>
              <a:rPr lang="en-US" sz="1800" dirty="0"/>
              <a:t>Τ</a:t>
            </a:r>
            <a:r>
              <a:rPr lang="el-GR" sz="1800" dirty="0" smtClean="0"/>
              <a:t>α </a:t>
            </a:r>
            <a:r>
              <a:rPr lang="el-GR" sz="1800" dirty="0"/>
              <a:t>προσκομιζόμενα έγγραφα είναι γνήσια αντίγραφα των πρωτοτύπων.</a:t>
            </a:r>
          </a:p>
          <a:p>
            <a:pPr marL="0" indent="0">
              <a:buNone/>
            </a:pPr>
            <a:r>
              <a:rPr lang="el-GR" sz="1800" dirty="0"/>
              <a:t>7. Αποδεικτικά επαγγελματικής εμπειρίας – Βεβαιώσεις ασφαλιστικών οργανισμών, </a:t>
            </a:r>
            <a:r>
              <a:rPr lang="el-GR" sz="1800" dirty="0" smtClean="0"/>
              <a:t>βεβαιώσεις</a:t>
            </a:r>
            <a:r>
              <a:rPr lang="en-US" sz="1800" dirty="0" smtClean="0"/>
              <a:t> </a:t>
            </a:r>
            <a:r>
              <a:rPr lang="el-GR" sz="1800" dirty="0" smtClean="0"/>
              <a:t>εργοδοτών </a:t>
            </a:r>
            <a:r>
              <a:rPr lang="el-GR" sz="1800" dirty="0"/>
              <a:t>για το είδος της απασχόλησης τους.</a:t>
            </a:r>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11</a:t>
            </a:fld>
            <a:endParaRPr lang="el-GR" dirty="0"/>
          </a:p>
        </p:txBody>
      </p:sp>
    </p:spTree>
    <p:extLst>
      <p:ext uri="{BB962C8B-B14F-4D97-AF65-F5344CB8AC3E}">
        <p14:creationId xmlns:p14="http://schemas.microsoft.com/office/powerpoint/2010/main" val="341360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9F55E8-84C4-4318-81AE-1015D82F4753}"/>
              </a:ext>
            </a:extLst>
          </p:cNvPr>
          <p:cNvSpPr>
            <a:spLocks noGrp="1"/>
          </p:cNvSpPr>
          <p:nvPr>
            <p:ph type="title"/>
          </p:nvPr>
        </p:nvSpPr>
        <p:spPr/>
        <p:txBody>
          <a:bodyPr>
            <a:normAutofit fontScale="90000"/>
          </a:bodyPr>
          <a:lstStyle/>
          <a:p>
            <a:r>
              <a:rPr lang="en-US" b="1" dirty="0" err="1" smtClean="0"/>
              <a:t>Πως</a:t>
            </a:r>
            <a:r>
              <a:rPr lang="en-US" b="1" dirty="0" smtClean="0"/>
              <a:t> βα</a:t>
            </a:r>
            <a:r>
              <a:rPr lang="en-US" b="1" dirty="0" err="1" smtClean="0"/>
              <a:t>θμολογείτ</a:t>
            </a:r>
            <a:r>
              <a:rPr lang="en-US" b="1" dirty="0" smtClean="0"/>
              <a:t>αι η αίτησή μου; Πόσα μόρια παίρνω ανά κριτήριο;</a:t>
            </a:r>
            <a:endParaRPr lang="el-GR" b="1" dirty="0"/>
          </a:p>
        </p:txBody>
      </p:sp>
      <p:pic>
        <p:nvPicPr>
          <p:cNvPr id="4" name="Θέση περιεχομένου 3">
            <a:extLst>
              <a:ext uri="{FF2B5EF4-FFF2-40B4-BE49-F238E27FC236}">
                <a16:creationId xmlns:a16="http://schemas.microsoft.com/office/drawing/2014/main" xmlns="" id="{4CA8070F-4413-4567-9C1E-916958991B62}"/>
              </a:ext>
            </a:extLst>
          </p:cNvPr>
          <p:cNvPicPr>
            <a:picLocks noGrp="1" noChangeAspect="1"/>
          </p:cNvPicPr>
          <p:nvPr>
            <p:ph idx="1"/>
          </p:nvPr>
        </p:nvPicPr>
        <p:blipFill>
          <a:blip r:embed="rId2"/>
          <a:stretch>
            <a:fillRect/>
          </a:stretch>
        </p:blipFill>
        <p:spPr>
          <a:xfrm>
            <a:off x="1069675" y="1811546"/>
            <a:ext cx="9535121" cy="3968151"/>
          </a:xfrm>
          <a:prstGeom prst="rect">
            <a:avLst/>
          </a:prstGeom>
        </p:spPr>
      </p:pic>
      <p:sp>
        <p:nvSpPr>
          <p:cNvPr id="3" name="Θέση αριθμού διαφάνειας 2">
            <a:extLst>
              <a:ext uri="{FF2B5EF4-FFF2-40B4-BE49-F238E27FC236}">
                <a16:creationId xmlns:a16="http://schemas.microsoft.com/office/drawing/2014/main" xmlns="" id="{77BE682F-F71A-48A2-9678-2C3351E6E050}"/>
              </a:ext>
            </a:extLst>
          </p:cNvPr>
          <p:cNvSpPr>
            <a:spLocks noGrp="1"/>
          </p:cNvSpPr>
          <p:nvPr>
            <p:ph type="sldNum" sz="quarter" idx="12"/>
          </p:nvPr>
        </p:nvSpPr>
        <p:spPr/>
        <p:txBody>
          <a:bodyPr/>
          <a:lstStyle/>
          <a:p>
            <a:fld id="{C7CC51A0-2483-4948-BF92-3A42E0566F98}" type="slidenum">
              <a:rPr lang="el-GR" smtClean="0"/>
              <a:pPr/>
              <a:t>12</a:t>
            </a:fld>
            <a:endParaRPr lang="el-GR" dirty="0"/>
          </a:p>
        </p:txBody>
      </p:sp>
    </p:spTree>
    <p:extLst>
      <p:ext uri="{BB962C8B-B14F-4D97-AF65-F5344CB8AC3E}">
        <p14:creationId xmlns:p14="http://schemas.microsoft.com/office/powerpoint/2010/main" val="2403287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t>Κ</a:t>
            </a:r>
            <a:r>
              <a:rPr lang="en-US" sz="4000" b="1" dirty="0" smtClean="0"/>
              <a:t>αι </a:t>
            </a:r>
            <a:r>
              <a:rPr lang="en-US" sz="4000" b="1" dirty="0" err="1" smtClean="0"/>
              <a:t>μετά</a:t>
            </a:r>
            <a:r>
              <a:rPr lang="en-US" sz="4000" b="1" dirty="0" smtClean="0"/>
              <a:t>; </a:t>
            </a:r>
            <a:r>
              <a:rPr lang="en-US" sz="4000" b="1" dirty="0" err="1" smtClean="0"/>
              <a:t>Πως</a:t>
            </a:r>
            <a:r>
              <a:rPr lang="en-US" sz="4000" b="1" dirty="0" smtClean="0"/>
              <a:t> επ</a:t>
            </a:r>
            <a:r>
              <a:rPr lang="en-US" sz="4000" b="1" dirty="0" err="1" smtClean="0"/>
              <a:t>ιλέγοντ</a:t>
            </a:r>
            <a:r>
              <a:rPr lang="en-US" sz="4000" b="1" dirty="0" smtClean="0"/>
              <a:t>αι οι ωφελούμενοι;</a:t>
            </a:r>
            <a:endParaRPr lang="el-GR" sz="4000" b="1" dirty="0"/>
          </a:p>
        </p:txBody>
      </p:sp>
      <p:sp>
        <p:nvSpPr>
          <p:cNvPr id="3" name="Θέση περιεχομένου 2"/>
          <p:cNvSpPr>
            <a:spLocks noGrp="1"/>
          </p:cNvSpPr>
          <p:nvPr>
            <p:ph idx="1"/>
          </p:nvPr>
        </p:nvSpPr>
        <p:spPr>
          <a:xfrm>
            <a:off x="745067" y="1512357"/>
            <a:ext cx="10515600" cy="4388909"/>
          </a:xfrm>
        </p:spPr>
        <p:txBody>
          <a:bodyPr>
            <a:normAutofit fontScale="70000" lnSpcReduction="20000"/>
          </a:bodyPr>
          <a:lstStyle/>
          <a:p>
            <a:pPr marL="0" indent="0">
              <a:buNone/>
            </a:pPr>
            <a:r>
              <a:rPr lang="en-US" dirty="0" smtClean="0"/>
              <a:t>Ο ΣΒΕ ανα</a:t>
            </a:r>
            <a:r>
              <a:rPr lang="en-US" dirty="0" err="1" smtClean="0"/>
              <a:t>κοινώνει</a:t>
            </a:r>
            <a:r>
              <a:rPr lang="en-US" dirty="0" smtClean="0"/>
              <a:t> </a:t>
            </a:r>
            <a:r>
              <a:rPr lang="en-US" dirty="0" err="1" smtClean="0"/>
              <a:t>το</a:t>
            </a:r>
            <a:r>
              <a:rPr lang="en-US" dirty="0" smtClean="0"/>
              <a:t> “</a:t>
            </a:r>
            <a:r>
              <a:rPr lang="en-US" dirty="0" err="1" smtClean="0"/>
              <a:t>Μητρώο</a:t>
            </a:r>
            <a:r>
              <a:rPr lang="en-US" dirty="0" smtClean="0"/>
              <a:t> </a:t>
            </a:r>
            <a:r>
              <a:rPr lang="en-US" dirty="0" err="1" smtClean="0"/>
              <a:t>των</a:t>
            </a:r>
            <a:r>
              <a:rPr lang="en-US" dirty="0" smtClean="0"/>
              <a:t> Ωφελουμένων”, </a:t>
            </a:r>
            <a:r>
              <a:rPr lang="en-US" dirty="0" err="1" smtClean="0"/>
              <a:t>δηλ</a:t>
            </a:r>
            <a:r>
              <a:rPr lang="en-US" dirty="0" smtClean="0"/>
              <a:t>αδή την κατάταξη όσων επιλέχθηκαν βάσει της βαθμολογίας τους, να συμμετέχουν στα προγράμματα. </a:t>
            </a:r>
            <a:r>
              <a:rPr lang="el-GR" dirty="0" smtClean="0"/>
              <a:t>Γ</a:t>
            </a:r>
            <a:r>
              <a:rPr lang="en-US" dirty="0" smtClean="0"/>
              <a:t>ι’ α</a:t>
            </a:r>
            <a:r>
              <a:rPr lang="en-US" dirty="0" err="1" smtClean="0"/>
              <a:t>υτό</a:t>
            </a:r>
            <a:r>
              <a:rPr lang="en-US" dirty="0" smtClean="0"/>
              <a:t>, ο ΣΒΕ θ’ α</a:t>
            </a:r>
            <a:r>
              <a:rPr lang="en-US" dirty="0" err="1" smtClean="0"/>
              <a:t>κολουθήσει</a:t>
            </a:r>
            <a:r>
              <a:rPr lang="en-US" dirty="0" smtClean="0"/>
              <a:t> τα α</a:t>
            </a:r>
            <a:r>
              <a:rPr lang="en-US" dirty="0" err="1" smtClean="0"/>
              <a:t>κόλουθ</a:t>
            </a:r>
            <a:r>
              <a:rPr lang="en-US" dirty="0" smtClean="0"/>
              <a:t>α βήματα:</a:t>
            </a:r>
          </a:p>
          <a:p>
            <a:pPr algn="just"/>
            <a:r>
              <a:rPr lang="el-GR" b="1" dirty="0"/>
              <a:t>Βήμα 1</a:t>
            </a:r>
            <a:r>
              <a:rPr lang="el-GR" b="1" baseline="30000" dirty="0"/>
              <a:t>ο</a:t>
            </a:r>
            <a:r>
              <a:rPr lang="el-GR" b="1" dirty="0"/>
              <a:t>:</a:t>
            </a:r>
            <a:r>
              <a:rPr lang="el-GR" dirty="0"/>
              <a:t>  Συλλογή των αιτήσεων στην ηλεκτρονική βάση δεδομένων του ΣΒΕ </a:t>
            </a:r>
          </a:p>
          <a:p>
            <a:pPr algn="just"/>
            <a:r>
              <a:rPr lang="el-GR" b="1" dirty="0"/>
              <a:t>Βήμα 2</a:t>
            </a:r>
            <a:r>
              <a:rPr lang="el-GR" b="1" baseline="30000" dirty="0"/>
              <a:t>ο</a:t>
            </a:r>
            <a:r>
              <a:rPr lang="el-GR" b="1" dirty="0"/>
              <a:t>:</a:t>
            </a:r>
            <a:r>
              <a:rPr lang="el-GR" dirty="0"/>
              <a:t>  Επεξεργασία – Ταξινόμηση Αιτήσεων </a:t>
            </a:r>
            <a:r>
              <a:rPr lang="el-GR" u="sng" dirty="0"/>
              <a:t>ανά περιφερειακή ενότητα</a:t>
            </a:r>
            <a:r>
              <a:rPr lang="el-GR" dirty="0"/>
              <a:t>.  </a:t>
            </a:r>
          </a:p>
          <a:p>
            <a:pPr algn="just"/>
            <a:r>
              <a:rPr lang="el-GR" b="1" dirty="0"/>
              <a:t>Βήμα 3ο:</a:t>
            </a:r>
            <a:r>
              <a:rPr lang="en-US" b="1" dirty="0"/>
              <a:t> </a:t>
            </a:r>
            <a:r>
              <a:rPr lang="el-GR" dirty="0"/>
              <a:t>Ανακοίνωση του προσωρινού πίνακα επιλογής ωφελουμένων στο </a:t>
            </a:r>
            <a:r>
              <a:rPr lang="en-US" dirty="0"/>
              <a:t>site </a:t>
            </a:r>
            <a:r>
              <a:rPr lang="el-GR" dirty="0"/>
              <a:t>του έργου</a:t>
            </a:r>
            <a:r>
              <a:rPr lang="el-GR" b="1" dirty="0"/>
              <a:t> </a:t>
            </a:r>
            <a:r>
              <a:rPr lang="en-US" b="1" dirty="0"/>
              <a:t>		       </a:t>
            </a:r>
            <a:r>
              <a:rPr lang="en-US" dirty="0">
                <a:hlinkClick r:id="rId2"/>
              </a:rPr>
              <a:t>https://katartisialuminio.gr/</a:t>
            </a:r>
            <a:endParaRPr lang="el-GR" dirty="0"/>
          </a:p>
          <a:p>
            <a:pPr algn="just"/>
            <a:r>
              <a:rPr lang="el-GR" b="1" dirty="0"/>
              <a:t>Βήμα 4</a:t>
            </a:r>
            <a:r>
              <a:rPr lang="el-GR" b="1" baseline="30000" dirty="0"/>
              <a:t>ο</a:t>
            </a:r>
            <a:r>
              <a:rPr lang="el-GR" b="1" dirty="0"/>
              <a:t>: </a:t>
            </a:r>
            <a:r>
              <a:rPr lang="el-GR" dirty="0"/>
              <a:t>Έναρξη προθεσμίας υποβολής ενστάσεων από την επομένη ημέρα της ανακοίνωσης.</a:t>
            </a:r>
          </a:p>
          <a:p>
            <a:pPr algn="just"/>
            <a:r>
              <a:rPr lang="el-GR" b="1" dirty="0"/>
              <a:t>Βήμα 5</a:t>
            </a:r>
            <a:r>
              <a:rPr lang="el-GR" b="1" baseline="30000" dirty="0"/>
              <a:t>ο</a:t>
            </a:r>
            <a:r>
              <a:rPr lang="el-GR" b="1" dirty="0"/>
              <a:t>: </a:t>
            </a:r>
            <a:r>
              <a:rPr lang="el-GR" dirty="0"/>
              <a:t>Εξέταση εντός πέντε (5) εργασίμων ημερών των ενστάσεων και διαμόρφωση του οριστικού  πίνακα</a:t>
            </a:r>
            <a:r>
              <a:rPr lang="el-GR" b="1" dirty="0"/>
              <a:t> </a:t>
            </a:r>
            <a:r>
              <a:rPr lang="el-GR" dirty="0"/>
              <a:t>επιτυχόντων, επιλαχόντων και απορριφθέντων ανά Περιφερειακή Ενότητα. </a:t>
            </a:r>
            <a:r>
              <a:rPr lang="el-GR" b="1" dirty="0"/>
              <a:t> </a:t>
            </a:r>
            <a:endParaRPr lang="el-GR" dirty="0"/>
          </a:p>
          <a:p>
            <a:pPr algn="just"/>
            <a:r>
              <a:rPr lang="el-GR" b="1" dirty="0"/>
              <a:t>Βήμα 6</a:t>
            </a:r>
            <a:r>
              <a:rPr lang="el-GR" b="1" baseline="30000" dirty="0"/>
              <a:t>ο</a:t>
            </a:r>
            <a:r>
              <a:rPr lang="el-GR" b="1" dirty="0"/>
              <a:t> :</a:t>
            </a:r>
            <a:r>
              <a:rPr lang="el-GR" dirty="0"/>
              <a:t> Συλλογή και Έλεγχος Δικαιολογητικών. </a:t>
            </a:r>
          </a:p>
          <a:p>
            <a:pPr algn="just"/>
            <a:r>
              <a:rPr lang="el-GR" b="1" dirty="0"/>
              <a:t>Βήμα 7</a:t>
            </a:r>
            <a:r>
              <a:rPr lang="el-GR" b="1" baseline="30000" dirty="0"/>
              <a:t>ο</a:t>
            </a:r>
            <a:r>
              <a:rPr lang="el-GR" b="1" dirty="0"/>
              <a:t>:</a:t>
            </a:r>
            <a:r>
              <a:rPr lang="en-US" b="1" dirty="0"/>
              <a:t> </a:t>
            </a:r>
            <a:r>
              <a:rPr lang="el-GR" dirty="0"/>
              <a:t>Αναπροσαρμογή της συνολικής βαθμολογίας πιστωθεί ανακρίβεια και οριστικοποίηση του πίνακα </a:t>
            </a:r>
            <a:r>
              <a:rPr lang="el-GR" u="sng" dirty="0"/>
              <a:t>επιτυχόντων, επιλαχόντων και απορριφθέντων ανά ΠΕ. </a:t>
            </a:r>
            <a:endParaRPr lang="el-GR" dirty="0"/>
          </a:p>
          <a:p>
            <a:pPr algn="just"/>
            <a:r>
              <a:rPr lang="el-GR" b="1" dirty="0"/>
              <a:t>Βήμα 8</a:t>
            </a:r>
            <a:r>
              <a:rPr lang="el-GR" b="1" baseline="30000" dirty="0"/>
              <a:t>ο</a:t>
            </a:r>
            <a:r>
              <a:rPr lang="el-GR" b="1" dirty="0"/>
              <a:t>:</a:t>
            </a:r>
            <a:r>
              <a:rPr lang="en-US" b="1" dirty="0"/>
              <a:t> </a:t>
            </a:r>
            <a:r>
              <a:rPr lang="el-GR" dirty="0"/>
              <a:t>Ανακοίνωση των τελικών αποτελεσμάτων της επιλογής στο </a:t>
            </a:r>
            <a:r>
              <a:rPr lang="en-US" dirty="0"/>
              <a:t>site </a:t>
            </a:r>
            <a:r>
              <a:rPr lang="el-GR" dirty="0"/>
              <a:t>του έργου</a:t>
            </a:r>
            <a:r>
              <a:rPr lang="el-GR" b="1" dirty="0"/>
              <a:t> </a:t>
            </a:r>
            <a:r>
              <a:rPr lang="en-US" dirty="0">
                <a:hlinkClick r:id="rId2"/>
              </a:rPr>
              <a:t>https://katartisialuminio.gr/</a:t>
            </a:r>
            <a:r>
              <a:rPr lang="el-GR" dirty="0"/>
              <a:t> – Δημιουργία οριστικού «Μητρώου Ωφελουμένων».</a:t>
            </a:r>
          </a:p>
          <a:p>
            <a:endParaRPr lang="el-GR" dirty="0"/>
          </a:p>
          <a:p>
            <a:pPr marL="0" indent="0">
              <a:buNone/>
            </a:pPr>
            <a:endParaRPr lang="en-US" dirty="0" smtClean="0"/>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13</a:t>
            </a:fld>
            <a:endParaRPr lang="el-GR" dirty="0"/>
          </a:p>
        </p:txBody>
      </p:sp>
    </p:spTree>
    <p:extLst>
      <p:ext uri="{BB962C8B-B14F-4D97-AF65-F5344CB8AC3E}">
        <p14:creationId xmlns:p14="http://schemas.microsoft.com/office/powerpoint/2010/main" val="220305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8B9CE0A-51FC-404D-B732-9E8D746FDEB5}"/>
              </a:ext>
            </a:extLst>
          </p:cNvPr>
          <p:cNvSpPr>
            <a:spLocks noGrp="1"/>
          </p:cNvSpPr>
          <p:nvPr>
            <p:ph type="title"/>
          </p:nvPr>
        </p:nvSpPr>
        <p:spPr/>
        <p:txBody>
          <a:bodyPr/>
          <a:lstStyle/>
          <a:p>
            <a:r>
              <a:rPr lang="el-GR" b="1" dirty="0" smtClean="0"/>
              <a:t>Μπορώ </a:t>
            </a:r>
            <a:r>
              <a:rPr lang="el-GR" b="1" dirty="0"/>
              <a:t>να κάνω </a:t>
            </a:r>
            <a:r>
              <a:rPr lang="el-GR" b="1" dirty="0" smtClean="0"/>
              <a:t>ένσταση</a:t>
            </a:r>
            <a:r>
              <a:rPr lang="en-US" b="1" dirty="0" smtClean="0"/>
              <a:t>;</a:t>
            </a:r>
            <a:endParaRPr lang="el-GR" b="1" dirty="0"/>
          </a:p>
        </p:txBody>
      </p:sp>
      <p:sp>
        <p:nvSpPr>
          <p:cNvPr id="3" name="Θέση περιεχομένου 2">
            <a:extLst>
              <a:ext uri="{FF2B5EF4-FFF2-40B4-BE49-F238E27FC236}">
                <a16:creationId xmlns:a16="http://schemas.microsoft.com/office/drawing/2014/main" xmlns="" id="{D153CC60-0D6A-47C9-984E-683B046B47D2}"/>
              </a:ext>
            </a:extLst>
          </p:cNvPr>
          <p:cNvSpPr>
            <a:spLocks noGrp="1"/>
          </p:cNvSpPr>
          <p:nvPr>
            <p:ph idx="1"/>
          </p:nvPr>
        </p:nvSpPr>
        <p:spPr>
          <a:xfrm>
            <a:off x="543464" y="1621766"/>
            <a:ext cx="10877910" cy="4408097"/>
          </a:xfrm>
        </p:spPr>
        <p:txBody>
          <a:bodyPr>
            <a:normAutofit fontScale="92500" lnSpcReduction="20000"/>
          </a:bodyPr>
          <a:lstStyle/>
          <a:p>
            <a:pPr marL="0" indent="0" algn="just">
              <a:buNone/>
            </a:pPr>
            <a:r>
              <a:rPr lang="en-US" b="1" dirty="0" err="1" smtClean="0"/>
              <a:t>Βε</a:t>
            </a:r>
            <a:r>
              <a:rPr lang="en-US" b="1" dirty="0" smtClean="0"/>
              <a:t>βαίως. </a:t>
            </a:r>
            <a:r>
              <a:rPr lang="en-US" dirty="0" smtClean="0"/>
              <a:t>Ο κα</a:t>
            </a:r>
            <a:r>
              <a:rPr lang="en-US" dirty="0" err="1" smtClean="0"/>
              <a:t>θέν</a:t>
            </a:r>
            <a:r>
              <a:rPr lang="en-US" dirty="0" smtClean="0"/>
              <a:t>ας που έκανε αίτηση μπορεί να κάνει ένσταση, ακολουθώντας τις ακόλουθες οδηγίες:</a:t>
            </a:r>
          </a:p>
          <a:p>
            <a:pPr algn="just"/>
            <a:r>
              <a:rPr lang="el-GR" dirty="0" smtClean="0"/>
              <a:t>Οι </a:t>
            </a:r>
            <a:r>
              <a:rPr lang="el-GR" dirty="0"/>
              <a:t>μη επιλεγέντες ωφελούμενοι έχουν το δικαίωμα υποβολής αντιρρήσεων εντός αποκλειστικής προθεσμίας πέντε (5) ημερών από τη δημοσίευση του Μητρώου Ωφελουμένων στην ειδική ιστοσελίδα του έργου: </a:t>
            </a:r>
            <a:r>
              <a:rPr lang="en-US" dirty="0">
                <a:hlinkClick r:id="rId2"/>
              </a:rPr>
              <a:t>https://katartisialuminio.gr/</a:t>
            </a:r>
            <a:endParaRPr lang="el-GR" dirty="0"/>
          </a:p>
          <a:p>
            <a:pPr algn="just"/>
            <a:r>
              <a:rPr lang="el-GR" dirty="0"/>
              <a:t>Οι αντιρρήσεις υποβάλλονται εγγράφως, (ΣΒΕ, Πλατεία Μοριχόβου 1, ΤΚ 54625, Θεσσαλονίκη, Υπόψη: Επιτροπής Ενστάσεων του έργου ««ΚΑΤΑΡΤΙΣΗ ΚΑΙ ΠΙΣΤΟΠΟΙΗΣΗ ΓΝΩΣΕΩΝ ΚΑΙ ΔΕΞΙΟΤΗΤΩΝ ΕΡΓΑΖΟΜΕΝΩΝ ΣΤΟΝ ΚΛΑΔΟ ΤΗΣ ΜΕΤΑΠΟΙΗΣΗΣ ΤΟΥ ΑΛΟΥΜΙΝΙΟΥ» ή/και ηλεκτρονικά στον ΣΒΕ </a:t>
            </a:r>
            <a:r>
              <a:rPr lang="en-US" dirty="0" err="1" smtClean="0"/>
              <a:t>στο</a:t>
            </a:r>
            <a:r>
              <a:rPr lang="en-US" dirty="0" smtClean="0"/>
              <a:t> </a:t>
            </a:r>
            <a:r>
              <a:rPr lang="el-GR" dirty="0" err="1" smtClean="0">
                <a:hlinkClick r:id="rId3"/>
              </a:rPr>
              <a:t>seminar@sbe</a:t>
            </a:r>
            <a:r>
              <a:rPr lang="el-GR" dirty="0" smtClean="0">
                <a:hlinkClick r:id="rId3"/>
              </a:rPr>
              <a:t>.</a:t>
            </a:r>
            <a:r>
              <a:rPr lang="en-US" dirty="0">
                <a:hlinkClick r:id="rId3"/>
              </a:rPr>
              <a:t>org</a:t>
            </a:r>
            <a:r>
              <a:rPr lang="el-GR" dirty="0" smtClean="0">
                <a:hlinkClick r:id="rId3"/>
              </a:rPr>
              <a:t>.</a:t>
            </a:r>
            <a:r>
              <a:rPr lang="el-GR" dirty="0" err="1" smtClean="0">
                <a:hlinkClick r:id="rId3"/>
              </a:rPr>
              <a:t>gr</a:t>
            </a:r>
            <a:r>
              <a:rPr lang="en-US" dirty="0"/>
              <a:t> </a:t>
            </a:r>
            <a:endParaRPr lang="el-GR" dirty="0"/>
          </a:p>
          <a:p>
            <a:pPr algn="just"/>
            <a:r>
              <a:rPr lang="el-GR" dirty="0"/>
              <a:t>Η Επιτροπή Ενστάσεων </a:t>
            </a:r>
            <a:r>
              <a:rPr lang="en-US" dirty="0" smtClean="0"/>
              <a:t>θα </a:t>
            </a:r>
            <a:r>
              <a:rPr lang="el-GR" dirty="0" smtClean="0"/>
              <a:t>αποφανθεί </a:t>
            </a:r>
            <a:r>
              <a:rPr lang="el-GR" dirty="0"/>
              <a:t>επί των αντιρρήσεων, εντός προθεσμίας δέκα (10) ημερών από την άσκησή τους, άλλως τεκμαίρεται η σιωπηρή απόρριψη των αντιρρήσεων.</a:t>
            </a:r>
          </a:p>
          <a:p>
            <a:endParaRPr lang="el-GR" dirty="0"/>
          </a:p>
        </p:txBody>
      </p:sp>
      <p:sp>
        <p:nvSpPr>
          <p:cNvPr id="4" name="Θέση αριθμού διαφάνειας 3">
            <a:extLst>
              <a:ext uri="{FF2B5EF4-FFF2-40B4-BE49-F238E27FC236}">
                <a16:creationId xmlns:a16="http://schemas.microsoft.com/office/drawing/2014/main" xmlns="" id="{8D88E967-9970-4CA6-AFFC-3421723A3712}"/>
              </a:ext>
            </a:extLst>
          </p:cNvPr>
          <p:cNvSpPr>
            <a:spLocks noGrp="1"/>
          </p:cNvSpPr>
          <p:nvPr>
            <p:ph type="sldNum" sz="quarter" idx="12"/>
          </p:nvPr>
        </p:nvSpPr>
        <p:spPr/>
        <p:txBody>
          <a:bodyPr/>
          <a:lstStyle/>
          <a:p>
            <a:fld id="{C7CC51A0-2483-4948-BF92-3A42E0566F98}" type="slidenum">
              <a:rPr lang="el-GR" smtClean="0"/>
              <a:pPr/>
              <a:t>14</a:t>
            </a:fld>
            <a:endParaRPr lang="el-GR" dirty="0"/>
          </a:p>
        </p:txBody>
      </p:sp>
    </p:spTree>
    <p:extLst>
      <p:ext uri="{BB962C8B-B14F-4D97-AF65-F5344CB8AC3E}">
        <p14:creationId xmlns:p14="http://schemas.microsoft.com/office/powerpoint/2010/main" val="1339361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AD882A3-9341-4031-9B5C-4476676987AB}"/>
              </a:ext>
            </a:extLst>
          </p:cNvPr>
          <p:cNvSpPr>
            <a:spLocks noGrp="1"/>
          </p:cNvSpPr>
          <p:nvPr>
            <p:ph type="title"/>
          </p:nvPr>
        </p:nvSpPr>
        <p:spPr>
          <a:xfrm>
            <a:off x="838200" y="725125"/>
            <a:ext cx="10515600" cy="1493142"/>
          </a:xfrm>
        </p:spPr>
        <p:txBody>
          <a:bodyPr>
            <a:normAutofit fontScale="90000"/>
          </a:bodyPr>
          <a:lstStyle/>
          <a:p>
            <a:r>
              <a:rPr lang="en-US" b="1" dirty="0" smtClean="0"/>
              <a:t>Υπ</a:t>
            </a:r>
            <a:r>
              <a:rPr lang="en-US" b="1" dirty="0" err="1" smtClean="0"/>
              <a:t>άρχει</a:t>
            </a:r>
            <a:r>
              <a:rPr lang="en-US" b="1" dirty="0" smtClean="0"/>
              <a:t> κ</a:t>
            </a:r>
            <a:r>
              <a:rPr lang="el-GR" b="1" dirty="0" err="1" smtClean="0"/>
              <a:t>ατανομή</a:t>
            </a:r>
            <a:r>
              <a:rPr lang="el-GR" b="1" dirty="0" smtClean="0"/>
              <a:t> </a:t>
            </a:r>
            <a:r>
              <a:rPr lang="el-GR" b="1" dirty="0"/>
              <a:t>των ωφελουμένων ανά </a:t>
            </a:r>
            <a:r>
              <a:rPr lang="el-GR" b="1" dirty="0" smtClean="0"/>
              <a:t>περιφέρεια</a:t>
            </a:r>
            <a:r>
              <a:rPr lang="en-US" b="1" dirty="0" smtClean="0"/>
              <a:t>; </a:t>
            </a:r>
            <a:r>
              <a:rPr lang="en-US" sz="3600" dirty="0" err="1" smtClean="0"/>
              <a:t>Βε</a:t>
            </a:r>
            <a:r>
              <a:rPr lang="en-US" sz="3600" dirty="0" smtClean="0"/>
              <a:t>βαίως. Η κατα</a:t>
            </a:r>
            <a:r>
              <a:rPr lang="en-US" sz="3600" dirty="0" err="1" smtClean="0"/>
              <a:t>νομή</a:t>
            </a:r>
            <a:r>
              <a:rPr lang="en-US" sz="3600" dirty="0" smtClean="0"/>
              <a:t> φα</a:t>
            </a:r>
            <a:r>
              <a:rPr lang="en-US" sz="3600" dirty="0" err="1" smtClean="0"/>
              <a:t>ίνετ</a:t>
            </a:r>
            <a:r>
              <a:rPr lang="en-US" sz="3600" dirty="0" smtClean="0"/>
              <a:t>αι στον ακόλουθο πίνακα.</a:t>
            </a:r>
            <a:endParaRPr lang="el-GR" sz="3600" dirty="0"/>
          </a:p>
        </p:txBody>
      </p:sp>
      <p:graphicFrame>
        <p:nvGraphicFramePr>
          <p:cNvPr id="5" name="Θέση περιεχομένου 4">
            <a:extLst>
              <a:ext uri="{FF2B5EF4-FFF2-40B4-BE49-F238E27FC236}">
                <a16:creationId xmlns:a16="http://schemas.microsoft.com/office/drawing/2014/main" xmlns="" id="{FDCDBEF2-40E6-4BC3-81EC-0C241C0F8D42}"/>
              </a:ext>
            </a:extLst>
          </p:cNvPr>
          <p:cNvGraphicFramePr>
            <a:graphicFrameLocks noGrp="1"/>
          </p:cNvGraphicFramePr>
          <p:nvPr>
            <p:ph idx="1"/>
            <p:extLst>
              <p:ext uri="{D42A27DB-BD31-4B8C-83A1-F6EECF244321}">
                <p14:modId xmlns:p14="http://schemas.microsoft.com/office/powerpoint/2010/main" val="2477106089"/>
              </p:ext>
            </p:extLst>
          </p:nvPr>
        </p:nvGraphicFramePr>
        <p:xfrm>
          <a:off x="2758116" y="1965948"/>
          <a:ext cx="4684084" cy="4284839"/>
        </p:xfrm>
        <a:graphic>
          <a:graphicData uri="http://schemas.openxmlformats.org/drawingml/2006/table">
            <a:tbl>
              <a:tblPr firstRow="1" firstCol="1" bandRow="1">
                <a:tableStyleId>{5C22544A-7EE6-4342-B048-85BDC9FD1C3A}</a:tableStyleId>
              </a:tblPr>
              <a:tblGrid>
                <a:gridCol w="577752">
                  <a:extLst>
                    <a:ext uri="{9D8B030D-6E8A-4147-A177-3AD203B41FA5}">
                      <a16:colId xmlns:a16="http://schemas.microsoft.com/office/drawing/2014/main" xmlns="" val="3335833805"/>
                    </a:ext>
                  </a:extLst>
                </a:gridCol>
                <a:gridCol w="2929465">
                  <a:extLst>
                    <a:ext uri="{9D8B030D-6E8A-4147-A177-3AD203B41FA5}">
                      <a16:colId xmlns:a16="http://schemas.microsoft.com/office/drawing/2014/main" xmlns="" val="352950298"/>
                    </a:ext>
                  </a:extLst>
                </a:gridCol>
                <a:gridCol w="1176867">
                  <a:extLst>
                    <a:ext uri="{9D8B030D-6E8A-4147-A177-3AD203B41FA5}">
                      <a16:colId xmlns:a16="http://schemas.microsoft.com/office/drawing/2014/main" xmlns="" val="1171801996"/>
                    </a:ext>
                  </a:extLst>
                </a:gridCol>
              </a:tblGrid>
              <a:tr h="552805">
                <a:tc>
                  <a:txBody>
                    <a:bodyPr/>
                    <a:lstStyle/>
                    <a:p>
                      <a:pPr algn="ctr">
                        <a:lnSpc>
                          <a:spcPct val="120000"/>
                        </a:lnSpc>
                        <a:spcAft>
                          <a:spcPts val="0"/>
                        </a:spcAft>
                      </a:pPr>
                      <a:r>
                        <a:rPr lang="el-GR" sz="1200" dirty="0">
                          <a:effectLst/>
                        </a:rPr>
                        <a:t>Α/Α</a:t>
                      </a: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dirty="0">
                          <a:effectLst/>
                        </a:rPr>
                        <a:t>Περιφέρεια</a:t>
                      </a: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dirty="0">
                          <a:effectLst/>
                        </a:rPr>
                        <a:t>Αριθμός Ωφελούμενων</a:t>
                      </a: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4254672810"/>
                  </a:ext>
                </a:extLst>
              </a:tr>
              <a:tr h="166117">
                <a:tc>
                  <a:txBody>
                    <a:bodyPr/>
                    <a:lstStyle/>
                    <a:p>
                      <a:pPr algn="ctr">
                        <a:lnSpc>
                          <a:spcPct val="120000"/>
                        </a:lnSpc>
                        <a:spcAft>
                          <a:spcPts val="0"/>
                        </a:spcAft>
                      </a:pPr>
                      <a:r>
                        <a:rPr lang="el-GR" sz="1200">
                          <a:effectLst/>
                        </a:rPr>
                        <a:t>1</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Ανατ. Μακεδονία - Θράκη</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70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911916314"/>
                  </a:ext>
                </a:extLst>
              </a:tr>
              <a:tr h="166117">
                <a:tc>
                  <a:txBody>
                    <a:bodyPr/>
                    <a:lstStyle/>
                    <a:p>
                      <a:pPr algn="ctr">
                        <a:lnSpc>
                          <a:spcPct val="120000"/>
                        </a:lnSpc>
                        <a:spcAft>
                          <a:spcPts val="0"/>
                        </a:spcAft>
                      </a:pPr>
                      <a:r>
                        <a:rPr lang="el-GR" sz="1200">
                          <a:effectLst/>
                        </a:rPr>
                        <a:t>2</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Κεντρική Μακεδονία</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a:effectLst/>
                        </a:rPr>
                        <a:t>380</a:t>
                      </a:r>
                      <a:endParaRPr lang="el-G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901926395"/>
                  </a:ext>
                </a:extLst>
              </a:tr>
              <a:tr h="166117">
                <a:tc>
                  <a:txBody>
                    <a:bodyPr/>
                    <a:lstStyle/>
                    <a:p>
                      <a:pPr algn="ctr">
                        <a:lnSpc>
                          <a:spcPct val="120000"/>
                        </a:lnSpc>
                        <a:spcAft>
                          <a:spcPts val="0"/>
                        </a:spcAft>
                      </a:pPr>
                      <a:r>
                        <a:rPr lang="el-GR" sz="1200">
                          <a:effectLst/>
                        </a:rPr>
                        <a:t>3</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Θεσσαλία </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114</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553884729"/>
                  </a:ext>
                </a:extLst>
              </a:tr>
              <a:tr h="166117">
                <a:tc>
                  <a:txBody>
                    <a:bodyPr/>
                    <a:lstStyle/>
                    <a:p>
                      <a:pPr algn="ctr">
                        <a:lnSpc>
                          <a:spcPct val="120000"/>
                        </a:lnSpc>
                        <a:spcAft>
                          <a:spcPts val="0"/>
                        </a:spcAft>
                      </a:pPr>
                      <a:r>
                        <a:rPr lang="el-GR" sz="1200">
                          <a:effectLst/>
                        </a:rPr>
                        <a:t>4</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a:effectLst/>
                        </a:rPr>
                        <a:t>Ήπειρος</a:t>
                      </a:r>
                      <a:endParaRPr lang="el-G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a:effectLst/>
                        </a:rPr>
                        <a:t>50</a:t>
                      </a:r>
                      <a:endParaRPr lang="el-G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2621544439"/>
                  </a:ext>
                </a:extLst>
              </a:tr>
              <a:tr h="166117">
                <a:tc>
                  <a:txBody>
                    <a:bodyPr/>
                    <a:lstStyle/>
                    <a:p>
                      <a:pPr algn="ctr">
                        <a:lnSpc>
                          <a:spcPct val="120000"/>
                        </a:lnSpc>
                        <a:spcAft>
                          <a:spcPts val="0"/>
                        </a:spcAft>
                      </a:pPr>
                      <a:r>
                        <a:rPr lang="el-GR" sz="1200">
                          <a:effectLst/>
                        </a:rPr>
                        <a:t>5</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Δυτική Ελλάδα</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140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2132632506"/>
                  </a:ext>
                </a:extLst>
              </a:tr>
              <a:tr h="166117">
                <a:tc>
                  <a:txBody>
                    <a:bodyPr/>
                    <a:lstStyle/>
                    <a:p>
                      <a:pPr algn="ctr">
                        <a:lnSpc>
                          <a:spcPct val="120000"/>
                        </a:lnSpc>
                        <a:spcAft>
                          <a:spcPts val="0"/>
                        </a:spcAft>
                      </a:pPr>
                      <a:r>
                        <a:rPr lang="el-GR" sz="1200" dirty="0">
                          <a:effectLst/>
                        </a:rPr>
                        <a:t>6</a:t>
                      </a: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Δυτική Μακεδονία</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a:effectLst/>
                        </a:rPr>
                        <a:t>20</a:t>
                      </a:r>
                      <a:endParaRPr lang="el-G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537519687"/>
                  </a:ext>
                </a:extLst>
              </a:tr>
              <a:tr h="166117">
                <a:tc>
                  <a:txBody>
                    <a:bodyPr/>
                    <a:lstStyle/>
                    <a:p>
                      <a:pPr algn="ctr">
                        <a:lnSpc>
                          <a:spcPct val="120000"/>
                        </a:lnSpc>
                        <a:spcAft>
                          <a:spcPts val="0"/>
                        </a:spcAft>
                      </a:pPr>
                      <a:r>
                        <a:rPr lang="el-GR" sz="1200">
                          <a:effectLst/>
                        </a:rPr>
                        <a:t>7</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Ιόνια Νησιά</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20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2357363401"/>
                  </a:ext>
                </a:extLst>
              </a:tr>
              <a:tr h="166117">
                <a:tc>
                  <a:txBody>
                    <a:bodyPr/>
                    <a:lstStyle/>
                    <a:p>
                      <a:pPr algn="ctr">
                        <a:lnSpc>
                          <a:spcPct val="120000"/>
                        </a:lnSpc>
                        <a:spcAft>
                          <a:spcPts val="0"/>
                        </a:spcAft>
                      </a:pPr>
                      <a:r>
                        <a:rPr lang="el-GR" sz="1200">
                          <a:effectLst/>
                        </a:rPr>
                        <a:t>8</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Πελοπόννησος</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a:effectLst/>
                        </a:rPr>
                        <a:t>67</a:t>
                      </a:r>
                      <a:endParaRPr lang="el-GR"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477177385"/>
                  </a:ext>
                </a:extLst>
              </a:tr>
              <a:tr h="166117">
                <a:tc>
                  <a:txBody>
                    <a:bodyPr/>
                    <a:lstStyle/>
                    <a:p>
                      <a:pPr algn="ctr">
                        <a:lnSpc>
                          <a:spcPct val="120000"/>
                        </a:lnSpc>
                        <a:spcAft>
                          <a:spcPts val="0"/>
                        </a:spcAft>
                      </a:pPr>
                      <a:r>
                        <a:rPr lang="el-GR" sz="1200">
                          <a:effectLst/>
                        </a:rPr>
                        <a:t>9</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Βόρειο Αιγαίο</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20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397173127"/>
                  </a:ext>
                </a:extLst>
              </a:tr>
              <a:tr h="166117">
                <a:tc>
                  <a:txBody>
                    <a:bodyPr/>
                    <a:lstStyle/>
                    <a:p>
                      <a:pPr algn="ctr">
                        <a:lnSpc>
                          <a:spcPct val="120000"/>
                        </a:lnSpc>
                        <a:spcAft>
                          <a:spcPts val="0"/>
                        </a:spcAft>
                      </a:pPr>
                      <a:r>
                        <a:rPr lang="el-GR" sz="1200">
                          <a:effectLst/>
                        </a:rPr>
                        <a:t>10</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Κρήτη</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75</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3878329730"/>
                  </a:ext>
                </a:extLst>
              </a:tr>
              <a:tr h="220097">
                <a:tc rowSpan="2">
                  <a:txBody>
                    <a:bodyPr/>
                    <a:lstStyle/>
                    <a:p>
                      <a:pPr algn="ctr">
                        <a:lnSpc>
                          <a:spcPct val="120000"/>
                        </a:lnSpc>
                        <a:spcAft>
                          <a:spcPts val="0"/>
                        </a:spcAft>
                      </a:pPr>
                      <a:r>
                        <a:rPr lang="el-GR" sz="1200" dirty="0">
                          <a:effectLst/>
                        </a:rPr>
                        <a:t>11</a:t>
                      </a: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Αττική</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210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470511081"/>
                  </a:ext>
                </a:extLst>
              </a:tr>
              <a:tr h="166117">
                <a:tc vMerge="1">
                  <a:txBody>
                    <a:bodyPr/>
                    <a:lstStyle/>
                    <a:p>
                      <a:endParaRPr lang="el-GR"/>
                    </a:p>
                  </a:txBody>
                  <a:tcPr/>
                </a:tc>
                <a:tc>
                  <a:txBody>
                    <a:bodyPr/>
                    <a:lstStyle/>
                    <a:p>
                      <a:pPr algn="ctr">
                        <a:lnSpc>
                          <a:spcPct val="120000"/>
                        </a:lnSpc>
                        <a:spcAft>
                          <a:spcPts val="0"/>
                        </a:spcAft>
                      </a:pPr>
                      <a:r>
                        <a:rPr lang="el-GR" sz="1200" b="1" dirty="0">
                          <a:effectLst/>
                        </a:rPr>
                        <a:t>Σύνολο</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210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384039753"/>
                  </a:ext>
                </a:extLst>
              </a:tr>
              <a:tr h="166117">
                <a:tc rowSpan="2">
                  <a:txBody>
                    <a:bodyPr/>
                    <a:lstStyle/>
                    <a:p>
                      <a:pPr algn="ctr">
                        <a:lnSpc>
                          <a:spcPct val="120000"/>
                        </a:lnSpc>
                        <a:spcAft>
                          <a:spcPts val="0"/>
                        </a:spcAft>
                      </a:pPr>
                      <a:r>
                        <a:rPr lang="el-GR" sz="1200">
                          <a:effectLst/>
                        </a:rPr>
                        <a:t>12</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Στερεά Ελλάδα</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69</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55311757"/>
                  </a:ext>
                </a:extLst>
              </a:tr>
              <a:tr h="166117">
                <a:tc vMerge="1">
                  <a:txBody>
                    <a:bodyPr/>
                    <a:lstStyle/>
                    <a:p>
                      <a:endParaRPr lang="el-GR"/>
                    </a:p>
                  </a:txBody>
                  <a:tcPr/>
                </a:tc>
                <a:tc>
                  <a:txBody>
                    <a:bodyPr/>
                    <a:lstStyle/>
                    <a:p>
                      <a:pPr algn="ctr">
                        <a:lnSpc>
                          <a:spcPct val="120000"/>
                        </a:lnSpc>
                        <a:spcAft>
                          <a:spcPts val="0"/>
                        </a:spcAft>
                      </a:pPr>
                      <a:r>
                        <a:rPr lang="el-GR" sz="1200" b="1" dirty="0">
                          <a:effectLst/>
                        </a:rPr>
                        <a:t>Σύνολο</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69</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823517421"/>
                  </a:ext>
                </a:extLst>
              </a:tr>
              <a:tr h="220097">
                <a:tc rowSpan="2">
                  <a:txBody>
                    <a:bodyPr/>
                    <a:lstStyle/>
                    <a:p>
                      <a:pPr algn="ctr">
                        <a:lnSpc>
                          <a:spcPct val="120000"/>
                        </a:lnSpc>
                        <a:spcAft>
                          <a:spcPts val="0"/>
                        </a:spcAft>
                      </a:pPr>
                      <a:r>
                        <a:rPr lang="el-GR" sz="1200">
                          <a:effectLst/>
                        </a:rPr>
                        <a:t>13</a:t>
                      </a:r>
                      <a:endParaRPr lang="el-G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Νότιο Αιγαίο</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15</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1947219644"/>
                  </a:ext>
                </a:extLst>
              </a:tr>
              <a:tr h="166117">
                <a:tc vMerge="1">
                  <a:txBody>
                    <a:bodyPr/>
                    <a:lstStyle/>
                    <a:p>
                      <a:endParaRPr lang="el-GR"/>
                    </a:p>
                  </a:txBody>
                  <a:tcPr/>
                </a:tc>
                <a:tc>
                  <a:txBody>
                    <a:bodyPr/>
                    <a:lstStyle/>
                    <a:p>
                      <a:pPr algn="ctr">
                        <a:lnSpc>
                          <a:spcPct val="120000"/>
                        </a:lnSpc>
                        <a:spcAft>
                          <a:spcPts val="0"/>
                        </a:spcAft>
                      </a:pPr>
                      <a:r>
                        <a:rPr lang="el-GR" sz="1200" b="1" dirty="0">
                          <a:effectLst/>
                        </a:rPr>
                        <a:t>Σύνολο</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15</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3170081027"/>
                  </a:ext>
                </a:extLst>
              </a:tr>
              <a:tr h="166117">
                <a:tc>
                  <a:txBody>
                    <a:bodyPr/>
                    <a:lstStyle/>
                    <a:p>
                      <a:pPr algn="ctr">
                        <a:lnSpc>
                          <a:spcPct val="120000"/>
                        </a:lnSpc>
                        <a:spcAft>
                          <a:spcPts val="0"/>
                        </a:spcAft>
                      </a:pPr>
                      <a:r>
                        <a:rPr lang="el-GR" sz="1200" dirty="0">
                          <a:effectLst/>
                        </a:rPr>
                        <a:t> </a:t>
                      </a:r>
                      <a:endParaRPr lang="el-G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Γενικό Σύνολο</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tc>
                  <a:txBody>
                    <a:bodyPr/>
                    <a:lstStyle/>
                    <a:p>
                      <a:pPr algn="ctr">
                        <a:lnSpc>
                          <a:spcPct val="120000"/>
                        </a:lnSpc>
                        <a:spcAft>
                          <a:spcPts val="0"/>
                        </a:spcAft>
                      </a:pPr>
                      <a:r>
                        <a:rPr lang="el-GR" sz="1200" b="1" dirty="0">
                          <a:effectLst/>
                        </a:rPr>
                        <a:t>1250</a:t>
                      </a:r>
                      <a:endPar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672" marR="60672" marT="0" marB="0" anchor="ctr"/>
                </a:tc>
                <a:extLst>
                  <a:ext uri="{0D108BD9-81ED-4DB2-BD59-A6C34878D82A}">
                    <a16:rowId xmlns:a16="http://schemas.microsoft.com/office/drawing/2014/main" xmlns="" val="2460482145"/>
                  </a:ext>
                </a:extLst>
              </a:tr>
            </a:tbl>
          </a:graphicData>
        </a:graphic>
      </p:graphicFrame>
      <p:sp>
        <p:nvSpPr>
          <p:cNvPr id="3" name="Θέση αριθμού διαφάνειας 2">
            <a:extLst>
              <a:ext uri="{FF2B5EF4-FFF2-40B4-BE49-F238E27FC236}">
                <a16:creationId xmlns:a16="http://schemas.microsoft.com/office/drawing/2014/main" xmlns="" id="{691DB597-9AAA-41A3-8A3D-2D75ED3A86DC}"/>
              </a:ext>
            </a:extLst>
          </p:cNvPr>
          <p:cNvSpPr>
            <a:spLocks noGrp="1"/>
          </p:cNvSpPr>
          <p:nvPr>
            <p:ph type="sldNum" sz="quarter" idx="12"/>
          </p:nvPr>
        </p:nvSpPr>
        <p:spPr/>
        <p:txBody>
          <a:bodyPr/>
          <a:lstStyle/>
          <a:p>
            <a:fld id="{C7CC51A0-2483-4948-BF92-3A42E0566F98}" type="slidenum">
              <a:rPr lang="el-GR" smtClean="0"/>
              <a:pPr/>
              <a:t>15</a:t>
            </a:fld>
            <a:endParaRPr lang="el-GR" dirty="0"/>
          </a:p>
        </p:txBody>
      </p:sp>
    </p:spTree>
    <p:extLst>
      <p:ext uri="{BB962C8B-B14F-4D97-AF65-F5344CB8AC3E}">
        <p14:creationId xmlns:p14="http://schemas.microsoft.com/office/powerpoint/2010/main" val="209604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435392"/>
            <a:ext cx="10515600" cy="2720808"/>
          </a:xfrm>
        </p:spPr>
        <p:txBody>
          <a:bodyPr>
            <a:normAutofit/>
          </a:bodyPr>
          <a:lstStyle/>
          <a:p>
            <a:r>
              <a:rPr lang="el-GR" sz="6000" b="1" dirty="0" smtClean="0"/>
              <a:t>Τ</a:t>
            </a:r>
            <a:r>
              <a:rPr lang="en-US" sz="6000" b="1" dirty="0" smtClean="0"/>
              <a:t>ι </a:t>
            </a:r>
            <a:r>
              <a:rPr lang="en-US" sz="6000" b="1" dirty="0" err="1" smtClean="0"/>
              <a:t>δεξιότητες</a:t>
            </a:r>
            <a:r>
              <a:rPr lang="en-US" sz="6000" b="1" dirty="0" smtClean="0"/>
              <a:t> θ’ απ</a:t>
            </a:r>
            <a:r>
              <a:rPr lang="en-US" sz="6000" b="1" dirty="0" err="1" smtClean="0"/>
              <a:t>οκτήσω</a:t>
            </a:r>
            <a:r>
              <a:rPr lang="en-US" sz="6000" b="1" dirty="0" smtClean="0"/>
              <a:t> αν παρα</a:t>
            </a:r>
            <a:r>
              <a:rPr lang="en-US" sz="6000" b="1" dirty="0" err="1" smtClean="0"/>
              <a:t>κολουθήσω</a:t>
            </a:r>
            <a:r>
              <a:rPr lang="en-US" sz="6000" b="1" dirty="0" smtClean="0"/>
              <a:t> </a:t>
            </a:r>
            <a:r>
              <a:rPr lang="en-US" sz="6000" b="1" dirty="0" err="1" smtClean="0"/>
              <a:t>την</a:t>
            </a:r>
            <a:r>
              <a:rPr lang="en-US" sz="6000" b="1" dirty="0" smtClean="0"/>
              <a:t> κα</a:t>
            </a:r>
            <a:r>
              <a:rPr lang="en-US" sz="6000" b="1" dirty="0" err="1" smtClean="0"/>
              <a:t>τάρτιση</a:t>
            </a:r>
            <a:r>
              <a:rPr lang="en-US" sz="6000" b="1" dirty="0" smtClean="0"/>
              <a:t>;</a:t>
            </a:r>
            <a:endParaRPr lang="el-GR" sz="6000" b="1"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16</a:t>
            </a:fld>
            <a:endParaRPr lang="el-GR" dirty="0"/>
          </a:p>
        </p:txBody>
      </p:sp>
    </p:spTree>
    <p:extLst>
      <p:ext uri="{BB962C8B-B14F-4D97-AF65-F5344CB8AC3E}">
        <p14:creationId xmlns:p14="http://schemas.microsoft.com/office/powerpoint/2010/main" val="784425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869058"/>
            <a:ext cx="10515600" cy="1323809"/>
          </a:xfrm>
        </p:spPr>
        <p:txBody>
          <a:bodyPr>
            <a:normAutofit fontScale="90000"/>
          </a:bodyPr>
          <a:lstStyle/>
          <a:p>
            <a:r>
              <a:rPr lang="en-US" b="1" dirty="0" err="1"/>
              <a:t>Δ</a:t>
            </a:r>
            <a:r>
              <a:rPr lang="en-US" b="1" dirty="0" err="1" smtClean="0"/>
              <a:t>εξιότητες</a:t>
            </a:r>
            <a:r>
              <a:rPr lang="en-US" b="1" dirty="0" smtClean="0"/>
              <a:t> από </a:t>
            </a:r>
            <a:r>
              <a:rPr lang="en-US" b="1" dirty="0" err="1" smtClean="0"/>
              <a:t>το</a:t>
            </a:r>
            <a:r>
              <a:rPr lang="en-US" b="1" dirty="0" smtClean="0"/>
              <a:t> π</a:t>
            </a:r>
            <a:r>
              <a:rPr lang="en-US" b="1" dirty="0" err="1" smtClean="0"/>
              <a:t>ρόγρ</a:t>
            </a:r>
            <a:r>
              <a:rPr lang="en-US" b="1" dirty="0" smtClean="0"/>
              <a:t>αμμα: </a:t>
            </a:r>
            <a:br>
              <a:rPr lang="en-US" b="1" dirty="0" smtClean="0"/>
            </a:br>
            <a:r>
              <a:rPr lang="en-US" b="1" dirty="0" smtClean="0"/>
              <a:t>“</a:t>
            </a:r>
            <a:r>
              <a:rPr lang="el-GR" b="1" dirty="0" smtClean="0"/>
              <a:t>Π</a:t>
            </a:r>
            <a:r>
              <a:rPr lang="en-US" b="1" dirty="0" smtClean="0"/>
              <a:t>ΡΟΩΘΗΣΗ ΠΡΟΪΟΝΤΩΝ ΑΛΟΥΜΙΝΙΟΥ ΣΤΗ ΔΙΕΘΝΗ ΑΓΟΡΑ” </a:t>
            </a:r>
            <a:endParaRPr lang="el-GR" b="1"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17</a:t>
            </a:fld>
            <a:endParaRPr lang="el-GR" dirty="0"/>
          </a:p>
        </p:txBody>
      </p:sp>
      <p:graphicFrame>
        <p:nvGraphicFramePr>
          <p:cNvPr id="6" name="Θέση περιεχομένου 3">
            <a:extLst>
              <a:ext uri="{FF2B5EF4-FFF2-40B4-BE49-F238E27FC236}">
                <a16:creationId xmlns:a16="http://schemas.microsoft.com/office/drawing/2014/main" xmlns="" id="{13A70CD1-8FB7-46E8-870C-D7FF488A63CC}"/>
              </a:ext>
            </a:extLst>
          </p:cNvPr>
          <p:cNvGraphicFramePr>
            <a:graphicFrameLocks noGrp="1"/>
          </p:cNvGraphicFramePr>
          <p:nvPr>
            <p:ph idx="1"/>
            <p:extLst>
              <p:ext uri="{D42A27DB-BD31-4B8C-83A1-F6EECF244321}">
                <p14:modId xmlns:p14="http://schemas.microsoft.com/office/powerpoint/2010/main" val="2440388018"/>
              </p:ext>
            </p:extLst>
          </p:nvPr>
        </p:nvGraphicFramePr>
        <p:xfrm>
          <a:off x="939150" y="2504016"/>
          <a:ext cx="10313700" cy="3658870"/>
        </p:xfrm>
        <a:graphic>
          <a:graphicData uri="http://schemas.openxmlformats.org/drawingml/2006/table">
            <a:tbl>
              <a:tblPr firstRow="1" firstCol="1" bandRow="1">
                <a:tableStyleId>{5C22544A-7EE6-4342-B048-85BDC9FD1C3A}</a:tableStyleId>
              </a:tblPr>
              <a:tblGrid>
                <a:gridCol w="2286650">
                  <a:extLst>
                    <a:ext uri="{9D8B030D-6E8A-4147-A177-3AD203B41FA5}">
                      <a16:colId xmlns:a16="http://schemas.microsoft.com/office/drawing/2014/main" xmlns="" val="54669468"/>
                    </a:ext>
                  </a:extLst>
                </a:gridCol>
                <a:gridCol w="8027050">
                  <a:extLst>
                    <a:ext uri="{9D8B030D-6E8A-4147-A177-3AD203B41FA5}">
                      <a16:colId xmlns:a16="http://schemas.microsoft.com/office/drawing/2014/main" xmlns="" val="3948251920"/>
                    </a:ext>
                  </a:extLst>
                </a:gridCol>
              </a:tblGrid>
              <a:tr h="458470">
                <a:tc>
                  <a:txBody>
                    <a:bodyPr/>
                    <a:lstStyle/>
                    <a:p>
                      <a:pPr indent="457200">
                        <a:spcAft>
                          <a:spcPts val="0"/>
                        </a:spcAft>
                      </a:pPr>
                      <a:r>
                        <a:rPr lang="el-GR" sz="1400" dirty="0">
                          <a:effectLst/>
                        </a:rPr>
                        <a:t>Εκπαιδευτικό Πρόγραμμα</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7200" algn="ctr">
                        <a:spcAft>
                          <a:spcPts val="0"/>
                        </a:spcAft>
                      </a:pPr>
                      <a:r>
                        <a:rPr lang="el-GR" sz="1400">
                          <a:effectLst/>
                        </a:rPr>
                        <a:t>ΠΡΟΩΘΗΣΗ ΠΡΟΪΟΝΤΩΝ ΑΛΟΥΜΙΝΙΟΥ ΣΤΗ ΔΙΕΘΝΗ ΑΓΟΡΑ</a:t>
                      </a:r>
                      <a:endParaRPr lang="el-G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73435319"/>
                  </a:ext>
                </a:extLst>
              </a:tr>
              <a:tr h="0">
                <a:tc>
                  <a:txBody>
                    <a:bodyPr/>
                    <a:lstStyle/>
                    <a:p>
                      <a:pPr indent="457200">
                        <a:spcAft>
                          <a:spcPts val="0"/>
                        </a:spcAft>
                      </a:pPr>
                      <a:r>
                        <a:rPr lang="el-GR" sz="1400" dirty="0">
                          <a:effectLst/>
                        </a:rPr>
                        <a:t>Εκπαιδευτικές Ενότητες</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spcAft>
                          <a:spcPts val="0"/>
                        </a:spcAft>
                        <a:buSzPts val="1000"/>
                        <a:buFont typeface="Symbol" panose="05050102010706020507" pitchFamily="18" charset="2"/>
                        <a:buChar char=""/>
                      </a:pPr>
                      <a:r>
                        <a:rPr lang="el-GR" sz="1400" dirty="0">
                          <a:effectLst/>
                        </a:rPr>
                        <a:t>Εγχώρια και Διεθνής αγορά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Εξαγωγικό </a:t>
                      </a:r>
                      <a:r>
                        <a:rPr lang="el-GR" sz="1400" dirty="0" err="1">
                          <a:effectLst/>
                        </a:rPr>
                        <a:t>marketing</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Διείσδυση στις αγορές του εξωτερικού</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Πωλήσεις</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Υγεία και Ασφάλεια</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Βασικές αρχές εργατικού δικαίου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Βασικές αρχές λειτουργίας των Επιχειρήσεων</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Ενημέρωση για την εφαρμογή της αρχής της μη διάκρισης</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02563880"/>
                  </a:ext>
                </a:extLst>
              </a:tr>
              <a:tr h="0">
                <a:tc>
                  <a:txBody>
                    <a:bodyPr/>
                    <a:lstStyle/>
                    <a:p>
                      <a:pPr indent="457200">
                        <a:spcAft>
                          <a:spcPts val="0"/>
                        </a:spcAft>
                      </a:pPr>
                      <a:r>
                        <a:rPr lang="el-GR" sz="1400">
                          <a:effectLst/>
                        </a:rPr>
                        <a:t>Επαγγελματικές Γνώσεις </a:t>
                      </a:r>
                      <a:endParaRPr lang="el-GR" sz="1100">
                        <a:effectLst/>
                      </a:endParaRPr>
                    </a:p>
                    <a:p>
                      <a:pPr indent="457200">
                        <a:spcAft>
                          <a:spcPts val="0"/>
                        </a:spcAft>
                      </a:pPr>
                      <a:r>
                        <a:rPr lang="el-GR" sz="1400">
                          <a:effectLst/>
                        </a:rPr>
                        <a:t>και Δεξιότητες</a:t>
                      </a:r>
                      <a:endParaRPr lang="el-G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spcAft>
                          <a:spcPts val="0"/>
                        </a:spcAft>
                        <a:buSzPts val="1000"/>
                        <a:buFont typeface="Symbol" panose="05050102010706020507" pitchFamily="18" charset="2"/>
                        <a:buChar char=""/>
                      </a:pPr>
                      <a:r>
                        <a:rPr lang="el-GR" sz="1400" dirty="0">
                          <a:effectLst/>
                        </a:rPr>
                        <a:t>Δεξιότητες ανάπτυξης εξωστρεφούς επιχειρηματικής στρατηγικής.</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Γνώσεις και δεξιότητες σχεδιασμού, ανάπτυξης και εφαρμογής στρατηγικής εξαγωγικού </a:t>
                      </a:r>
                      <a:r>
                        <a:rPr lang="el-GR" sz="1400" dirty="0" err="1">
                          <a:effectLst/>
                        </a:rPr>
                        <a:t>marketing</a:t>
                      </a:r>
                      <a:r>
                        <a:rPr lang="el-GR" sz="1400" dirty="0">
                          <a:effectLst/>
                        </a:rPr>
                        <a:t>.</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Γνώσεις και δεξιότητες εφαρμογής μεθόδων και εργαλείων προώθησης και προβολής προϊόντων αλουμινίου στη διεθνή αγορά.</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Γνώσεις αναφορικά με τις διεθνείς μεταφορές .</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Δεξιότητες ανάπτυξης και υλοποίησης πλάνου διείσδυσης στις αγορές του εξωτερικού.</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Δεξιότητες πωλήσεων, επικοινωνίας και διαχείρισης πελατειακών σχέσεων.</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60962239"/>
                  </a:ext>
                </a:extLst>
              </a:tr>
            </a:tbl>
          </a:graphicData>
        </a:graphic>
      </p:graphicFrame>
    </p:spTree>
    <p:extLst>
      <p:ext uri="{BB962C8B-B14F-4D97-AF65-F5344CB8AC3E}">
        <p14:creationId xmlns:p14="http://schemas.microsoft.com/office/powerpoint/2010/main" val="2684994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40F75CC-41B2-408A-9563-9139BE43E8FB}"/>
              </a:ext>
            </a:extLst>
          </p:cNvPr>
          <p:cNvSpPr>
            <a:spLocks noGrp="1"/>
          </p:cNvSpPr>
          <p:nvPr>
            <p:ph type="title"/>
          </p:nvPr>
        </p:nvSpPr>
        <p:spPr/>
        <p:txBody>
          <a:bodyPr>
            <a:normAutofit fontScale="90000"/>
          </a:bodyPr>
          <a:lstStyle/>
          <a:p>
            <a:r>
              <a:rPr lang="en-US" b="1" dirty="0" smtClean="0"/>
              <a:t>Βα</a:t>
            </a:r>
            <a:r>
              <a:rPr lang="en-US" b="1" dirty="0" err="1" smtClean="0"/>
              <a:t>σικά</a:t>
            </a:r>
            <a:r>
              <a:rPr lang="en-US" b="1" dirty="0" smtClean="0"/>
              <a:t> </a:t>
            </a:r>
            <a:r>
              <a:rPr lang="en-US" b="1" dirty="0" err="1" smtClean="0"/>
              <a:t>στοιχεί</a:t>
            </a:r>
            <a:r>
              <a:rPr lang="en-US" b="1" dirty="0" smtClean="0"/>
              <a:t>α από το “</a:t>
            </a:r>
            <a:r>
              <a:rPr lang="el-GR" b="1" dirty="0" smtClean="0"/>
              <a:t>Επαγγελματικό Περίγραμμα</a:t>
            </a:r>
            <a:r>
              <a:rPr lang="en-US" b="1" dirty="0" smtClean="0"/>
              <a:t>”</a:t>
            </a:r>
            <a:r>
              <a:rPr lang="el-GR" b="1" dirty="0" smtClean="0"/>
              <a:t> </a:t>
            </a:r>
            <a:r>
              <a:rPr lang="el-GR" b="1" dirty="0"/>
              <a:t>του </a:t>
            </a:r>
            <a:r>
              <a:rPr lang="en-US" b="1" dirty="0" err="1" smtClean="0"/>
              <a:t>Στελέχους</a:t>
            </a:r>
            <a:r>
              <a:rPr lang="en-US" b="1" dirty="0" smtClean="0"/>
              <a:t> </a:t>
            </a:r>
            <a:r>
              <a:rPr lang="en-US" b="1" dirty="0" err="1" smtClean="0"/>
              <a:t>Διεθνούς</a:t>
            </a:r>
            <a:r>
              <a:rPr lang="en-US" b="1" dirty="0" smtClean="0"/>
              <a:t> </a:t>
            </a:r>
            <a:r>
              <a:rPr lang="en-US" b="1" dirty="0" err="1" smtClean="0"/>
              <a:t>Εμ</a:t>
            </a:r>
            <a:r>
              <a:rPr lang="en-US" b="1" dirty="0" smtClean="0"/>
              <a:t>πορίου</a:t>
            </a:r>
            <a:endParaRPr lang="el-GR" b="1" dirty="0"/>
          </a:p>
        </p:txBody>
      </p:sp>
      <p:sp>
        <p:nvSpPr>
          <p:cNvPr id="3" name="Θέση περιεχομένου 2">
            <a:extLst>
              <a:ext uri="{FF2B5EF4-FFF2-40B4-BE49-F238E27FC236}">
                <a16:creationId xmlns:a16="http://schemas.microsoft.com/office/drawing/2014/main" xmlns="" id="{2759C3DF-B32E-4C5D-A158-D1C0BF2A8FEC}"/>
              </a:ext>
            </a:extLst>
          </p:cNvPr>
          <p:cNvSpPr>
            <a:spLocks noGrp="1"/>
          </p:cNvSpPr>
          <p:nvPr>
            <p:ph idx="1"/>
          </p:nvPr>
        </p:nvSpPr>
        <p:spPr>
          <a:xfrm>
            <a:off x="838200" y="1825625"/>
            <a:ext cx="10515600" cy="4236508"/>
          </a:xfrm>
        </p:spPr>
        <p:txBody>
          <a:bodyPr>
            <a:normAutofit fontScale="77500" lnSpcReduction="20000"/>
          </a:bodyPr>
          <a:lstStyle/>
          <a:p>
            <a:pPr marL="0" indent="0" algn="just">
              <a:buNone/>
            </a:pPr>
            <a:r>
              <a:rPr lang="en-US" dirty="0" err="1" smtClean="0"/>
              <a:t>Το</a:t>
            </a:r>
            <a:r>
              <a:rPr lang="en-US" dirty="0" smtClean="0"/>
              <a:t> “</a:t>
            </a:r>
            <a:r>
              <a:rPr lang="en-US" dirty="0" err="1" smtClean="0"/>
              <a:t>Στέλεχος</a:t>
            </a:r>
            <a:r>
              <a:rPr lang="en-US" dirty="0" smtClean="0"/>
              <a:t> </a:t>
            </a:r>
            <a:r>
              <a:rPr lang="en-US" dirty="0" err="1" smtClean="0"/>
              <a:t>Διεθνούς</a:t>
            </a:r>
            <a:r>
              <a:rPr lang="en-US" dirty="0" smtClean="0"/>
              <a:t> </a:t>
            </a:r>
            <a:r>
              <a:rPr lang="en-US" dirty="0" err="1" smtClean="0"/>
              <a:t>Εμ</a:t>
            </a:r>
            <a:r>
              <a:rPr lang="en-US" dirty="0" smtClean="0"/>
              <a:t>πορίου”</a:t>
            </a:r>
            <a:r>
              <a:rPr lang="el-GR" dirty="0" smtClean="0"/>
              <a:t>εκτελεί </a:t>
            </a:r>
            <a:r>
              <a:rPr lang="el-GR" dirty="0"/>
              <a:t>τις εξής δραστηριότητες:</a:t>
            </a:r>
          </a:p>
          <a:p>
            <a:pPr marL="0" lvl="0" indent="0">
              <a:buNone/>
            </a:pPr>
            <a:endParaRPr lang="en-US" dirty="0" smtClean="0"/>
          </a:p>
          <a:p>
            <a:pPr lvl="0"/>
            <a:r>
              <a:rPr lang="el-GR" dirty="0" smtClean="0"/>
              <a:t>Μελέτες </a:t>
            </a:r>
            <a:r>
              <a:rPr lang="el-GR" dirty="0"/>
              <a:t>και παρακολούθηση του διεθνούς εμπορικού </a:t>
            </a:r>
            <a:r>
              <a:rPr lang="el-GR" dirty="0" smtClean="0"/>
              <a:t>χώρου</a:t>
            </a:r>
          </a:p>
          <a:p>
            <a:pPr lvl="0"/>
            <a:r>
              <a:rPr lang="el-GR" dirty="0" smtClean="0"/>
              <a:t>Συγκέντρωση </a:t>
            </a:r>
            <a:r>
              <a:rPr lang="el-GR" dirty="0"/>
              <a:t>πληροφοριών που αφορούν το εξωτερικό (έρευνα πεδίου</a:t>
            </a:r>
            <a:r>
              <a:rPr lang="el-GR" dirty="0" smtClean="0"/>
              <a:t>)</a:t>
            </a:r>
            <a:endParaRPr lang="el-GR" dirty="0"/>
          </a:p>
          <a:p>
            <a:pPr lvl="0"/>
            <a:r>
              <a:rPr lang="el-GR" dirty="0"/>
              <a:t>Εξαγωγικές πωλήσεις</a:t>
            </a:r>
          </a:p>
          <a:p>
            <a:pPr lvl="0"/>
            <a:r>
              <a:rPr lang="el-GR" dirty="0"/>
              <a:t>Έρευνα με στόχο την επεξεργασία προσαρμοσμένων </a:t>
            </a:r>
            <a:r>
              <a:rPr lang="el-GR" dirty="0" smtClean="0"/>
              <a:t>προσφορών</a:t>
            </a:r>
            <a:endParaRPr lang="el-GR" dirty="0"/>
          </a:p>
          <a:p>
            <a:pPr lvl="0"/>
            <a:r>
              <a:rPr lang="el-GR" dirty="0"/>
              <a:t>Εισαγωγικές </a:t>
            </a:r>
            <a:r>
              <a:rPr lang="el-GR" dirty="0" smtClean="0"/>
              <a:t>αγορές</a:t>
            </a:r>
            <a:endParaRPr lang="el-GR" dirty="0"/>
          </a:p>
          <a:p>
            <a:pPr lvl="0"/>
            <a:r>
              <a:rPr lang="el-GR" dirty="0"/>
              <a:t>Συμμετοχή στη διαδικασία διαπραγμάτευσης των </a:t>
            </a:r>
            <a:r>
              <a:rPr lang="el-GR" dirty="0" smtClean="0"/>
              <a:t>αγορών</a:t>
            </a:r>
            <a:endParaRPr lang="el-GR" dirty="0"/>
          </a:p>
          <a:p>
            <a:pPr lvl="0"/>
            <a:r>
              <a:rPr lang="el-GR" dirty="0"/>
              <a:t>Συντονισμός των υπηρεσιών υποστήριξης εισαγωγών και </a:t>
            </a:r>
            <a:r>
              <a:rPr lang="el-GR" dirty="0" smtClean="0"/>
              <a:t>εξαγωγών</a:t>
            </a:r>
            <a:endParaRPr lang="el-GR" dirty="0"/>
          </a:p>
          <a:p>
            <a:pPr lvl="0"/>
            <a:r>
              <a:rPr lang="el-GR" dirty="0"/>
              <a:t>Διασφάλιση τεκμηριωμένης παρακολούθησης εισαγωγικών και εξαγωγικών εργασιών</a:t>
            </a:r>
          </a:p>
          <a:p>
            <a:pPr lvl="0"/>
            <a:r>
              <a:rPr lang="el-GR" dirty="0"/>
              <a:t>Συντονισμός ελέγχου ποιότητας και εγγύηση χρήσης πρακτικών σύμφωνων με τη νομοθεσία και τους κανόνες της </a:t>
            </a:r>
            <a:r>
              <a:rPr lang="el-GR" dirty="0" smtClean="0"/>
              <a:t>ηθικής</a:t>
            </a:r>
            <a:endParaRPr lang="el-GR" dirty="0"/>
          </a:p>
        </p:txBody>
      </p:sp>
      <p:sp>
        <p:nvSpPr>
          <p:cNvPr id="4" name="Θέση αριθμού διαφάνειας 3">
            <a:extLst>
              <a:ext uri="{FF2B5EF4-FFF2-40B4-BE49-F238E27FC236}">
                <a16:creationId xmlns:a16="http://schemas.microsoft.com/office/drawing/2014/main" xmlns="" id="{64CB51C0-3E15-4D13-A734-BF15DC56BF55}"/>
              </a:ext>
            </a:extLst>
          </p:cNvPr>
          <p:cNvSpPr>
            <a:spLocks noGrp="1"/>
          </p:cNvSpPr>
          <p:nvPr>
            <p:ph type="sldNum" sz="quarter" idx="12"/>
          </p:nvPr>
        </p:nvSpPr>
        <p:spPr/>
        <p:txBody>
          <a:bodyPr/>
          <a:lstStyle/>
          <a:p>
            <a:fld id="{C7CC51A0-2483-4948-BF92-3A42E0566F98}" type="slidenum">
              <a:rPr lang="el-GR" smtClean="0"/>
              <a:pPr/>
              <a:t>18</a:t>
            </a:fld>
            <a:endParaRPr lang="el-GR" dirty="0"/>
          </a:p>
        </p:txBody>
      </p:sp>
    </p:spTree>
    <p:extLst>
      <p:ext uri="{BB962C8B-B14F-4D97-AF65-F5344CB8AC3E}">
        <p14:creationId xmlns:p14="http://schemas.microsoft.com/office/powerpoint/2010/main" val="2563458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BBF6512-81A3-4287-A2B8-0B3774C95EAD}"/>
              </a:ext>
            </a:extLst>
          </p:cNvPr>
          <p:cNvSpPr>
            <a:spLocks noGrp="1"/>
          </p:cNvSpPr>
          <p:nvPr>
            <p:ph type="title"/>
          </p:nvPr>
        </p:nvSpPr>
        <p:spPr/>
        <p:txBody>
          <a:bodyPr>
            <a:normAutofit fontScale="90000"/>
          </a:bodyPr>
          <a:lstStyle/>
          <a:p>
            <a:r>
              <a:rPr lang="el-GR" b="1" dirty="0" smtClean="0"/>
              <a:t>Τ</a:t>
            </a:r>
            <a:r>
              <a:rPr lang="en-US" b="1" dirty="0" smtClean="0"/>
              <a:t>ι π</a:t>
            </a:r>
            <a:r>
              <a:rPr lang="en-US" b="1" dirty="0" err="1" smtClean="0"/>
              <a:t>ροσόντ</a:t>
            </a:r>
            <a:r>
              <a:rPr lang="en-US" b="1" dirty="0" smtClean="0"/>
              <a:t>α θα αποκτήσει παρακολουθώντας το πρόγραμμα;</a:t>
            </a:r>
            <a:endParaRPr lang="el-GR" b="1" dirty="0"/>
          </a:p>
        </p:txBody>
      </p:sp>
      <p:sp>
        <p:nvSpPr>
          <p:cNvPr id="3" name="Θέση περιεχομένου 2">
            <a:extLst>
              <a:ext uri="{FF2B5EF4-FFF2-40B4-BE49-F238E27FC236}">
                <a16:creationId xmlns:a16="http://schemas.microsoft.com/office/drawing/2014/main" xmlns="" id="{199CD394-370B-4994-9D27-6BF35B8DA12C}"/>
              </a:ext>
            </a:extLst>
          </p:cNvPr>
          <p:cNvSpPr>
            <a:spLocks noGrp="1"/>
          </p:cNvSpPr>
          <p:nvPr>
            <p:ph idx="1"/>
          </p:nvPr>
        </p:nvSpPr>
        <p:spPr>
          <a:xfrm>
            <a:off x="838200" y="2037292"/>
            <a:ext cx="10263996" cy="3807424"/>
          </a:xfrm>
        </p:spPr>
        <p:txBody>
          <a:bodyPr>
            <a:normAutofit/>
          </a:bodyPr>
          <a:lstStyle/>
          <a:p>
            <a:pPr lvl="0"/>
            <a:r>
              <a:rPr lang="el-GR" dirty="0"/>
              <a:t>Ευχέρεια και άνεση στην επικοινωνία του με τους ανθρώπους</a:t>
            </a:r>
          </a:p>
          <a:p>
            <a:pPr lvl="0"/>
            <a:r>
              <a:rPr lang="el-GR" dirty="0"/>
              <a:t>Ευγένεια, ικανότητα πειθούς και επικοινωνιακές δεξιότητες</a:t>
            </a:r>
          </a:p>
          <a:p>
            <a:pPr lvl="0"/>
            <a:r>
              <a:rPr lang="el-GR" dirty="0"/>
              <a:t>Αυτοπεποίθηση</a:t>
            </a:r>
          </a:p>
          <a:p>
            <a:pPr lvl="0"/>
            <a:r>
              <a:rPr lang="el-GR" dirty="0"/>
              <a:t>Άνεση στις κοινωνικές επαφές, επικοινωνιακές ικανότητες, δυναμισμό</a:t>
            </a:r>
          </a:p>
          <a:p>
            <a:pPr lvl="0"/>
            <a:r>
              <a:rPr lang="el-GR" dirty="0"/>
              <a:t>Διαπραγματευτική ικανότητα, πειστικότητα στο λόγο, επιχειρηματολογία και ετοιμολογία</a:t>
            </a:r>
          </a:p>
          <a:p>
            <a:pPr marL="0" lvl="0" indent="0">
              <a:buNone/>
            </a:pPr>
            <a:endParaRPr lang="el-GR" dirty="0"/>
          </a:p>
        </p:txBody>
      </p:sp>
      <p:sp>
        <p:nvSpPr>
          <p:cNvPr id="4" name="Θέση αριθμού διαφάνειας 3">
            <a:extLst>
              <a:ext uri="{FF2B5EF4-FFF2-40B4-BE49-F238E27FC236}">
                <a16:creationId xmlns:a16="http://schemas.microsoft.com/office/drawing/2014/main" xmlns="" id="{CF8432FE-412D-4AA9-BF36-EFB585651659}"/>
              </a:ext>
            </a:extLst>
          </p:cNvPr>
          <p:cNvSpPr>
            <a:spLocks noGrp="1"/>
          </p:cNvSpPr>
          <p:nvPr>
            <p:ph type="sldNum" sz="quarter" idx="12"/>
          </p:nvPr>
        </p:nvSpPr>
        <p:spPr/>
        <p:txBody>
          <a:bodyPr/>
          <a:lstStyle/>
          <a:p>
            <a:fld id="{C7CC51A0-2483-4948-BF92-3A42E0566F98}" type="slidenum">
              <a:rPr lang="el-GR" smtClean="0"/>
              <a:pPr/>
              <a:t>19</a:t>
            </a:fld>
            <a:endParaRPr lang="el-GR" dirty="0"/>
          </a:p>
        </p:txBody>
      </p:sp>
    </p:spTree>
    <p:extLst>
      <p:ext uri="{BB962C8B-B14F-4D97-AF65-F5344CB8AC3E}">
        <p14:creationId xmlns:p14="http://schemas.microsoft.com/office/powerpoint/2010/main" val="265932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Βασικά στοιχεία της Πράξης</a:t>
            </a:r>
          </a:p>
        </p:txBody>
      </p:sp>
      <p:sp>
        <p:nvSpPr>
          <p:cNvPr id="3" name="Θέση περιεχομένου 2"/>
          <p:cNvSpPr>
            <a:spLocks noGrp="1"/>
          </p:cNvSpPr>
          <p:nvPr>
            <p:ph idx="1"/>
          </p:nvPr>
        </p:nvSpPr>
        <p:spPr/>
        <p:txBody>
          <a:bodyPr>
            <a:normAutofit/>
          </a:bodyPr>
          <a:lstStyle/>
          <a:p>
            <a:pPr algn="just"/>
            <a:r>
              <a:rPr lang="el-GR" b="1" dirty="0"/>
              <a:t>Αναθέτουσα Αρχή</a:t>
            </a:r>
            <a:r>
              <a:rPr lang="en-US" dirty="0"/>
              <a:t>:</a:t>
            </a:r>
            <a:r>
              <a:rPr lang="el-GR" dirty="0"/>
              <a:t> Η Ειδική Γραμματεία Διαχείρισης Προγραμμάτων ΕΤΠΑ, ΤΣ &amp; ΕΚΤ, </a:t>
            </a:r>
            <a:r>
              <a:rPr lang="en-US" dirty="0" smtClean="0"/>
              <a:t>της </a:t>
            </a:r>
            <a:r>
              <a:rPr lang="el-GR" dirty="0" smtClean="0"/>
              <a:t>Ειδική</a:t>
            </a:r>
            <a:r>
              <a:rPr lang="en-US" dirty="0" smtClean="0"/>
              <a:t>ς</a:t>
            </a:r>
            <a:r>
              <a:rPr lang="el-GR" dirty="0" smtClean="0"/>
              <a:t> Υπηρεσία</a:t>
            </a:r>
            <a:r>
              <a:rPr lang="en-US" dirty="0" smtClean="0"/>
              <a:t>ς</a:t>
            </a:r>
            <a:r>
              <a:rPr lang="el-GR" dirty="0" smtClean="0"/>
              <a:t> Διαχείριση</a:t>
            </a:r>
            <a:r>
              <a:rPr lang="en-US" dirty="0" smtClean="0"/>
              <a:t>ς</a:t>
            </a:r>
            <a:r>
              <a:rPr lang="el-GR" dirty="0" smtClean="0"/>
              <a:t> </a:t>
            </a:r>
            <a:r>
              <a:rPr lang="el-GR" dirty="0"/>
              <a:t>Ε.Π. Ανταγωνιστικότητα, Επιχειρηματικότητα &amp; Καινοτομία, Υπουργείο Ανάπτυξης και Επενδύσεων</a:t>
            </a:r>
          </a:p>
          <a:p>
            <a:pPr algn="just"/>
            <a:r>
              <a:rPr lang="el-GR" b="1" dirty="0"/>
              <a:t>Προϋπολογισμός</a:t>
            </a:r>
            <a:r>
              <a:rPr lang="el-GR" dirty="0"/>
              <a:t> πράξης 1.484.750,00€</a:t>
            </a:r>
          </a:p>
          <a:p>
            <a:pPr algn="just"/>
            <a:r>
              <a:rPr lang="el-GR" sz="3500" b="1" dirty="0">
                <a:solidFill>
                  <a:srgbClr val="FF0000"/>
                </a:solidFill>
              </a:rPr>
              <a:t>Ωφελούμενοι 1.250 εργαζόμενοι </a:t>
            </a:r>
            <a:r>
              <a:rPr lang="el-GR" sz="3500" dirty="0">
                <a:solidFill>
                  <a:srgbClr val="FF0000"/>
                </a:solidFill>
              </a:rPr>
              <a:t>σε </a:t>
            </a:r>
            <a:r>
              <a:rPr lang="el-GR" sz="3500" b="1" dirty="0">
                <a:solidFill>
                  <a:srgbClr val="FF0000"/>
                </a:solidFill>
              </a:rPr>
              <a:t>επιχειρήσεις</a:t>
            </a:r>
            <a:r>
              <a:rPr lang="el-GR" sz="3500" dirty="0">
                <a:solidFill>
                  <a:srgbClr val="FF0000"/>
                </a:solidFill>
              </a:rPr>
              <a:t> του </a:t>
            </a:r>
            <a:r>
              <a:rPr lang="el-GR" sz="3500" b="1" dirty="0">
                <a:solidFill>
                  <a:srgbClr val="FF0000"/>
                </a:solidFill>
              </a:rPr>
              <a:t>ιδιωτικού τομέα διαφόρων κλάδων</a:t>
            </a:r>
            <a:r>
              <a:rPr lang="el-GR" sz="3500" dirty="0">
                <a:solidFill>
                  <a:srgbClr val="FF0000"/>
                </a:solidFill>
              </a:rPr>
              <a:t>, </a:t>
            </a:r>
          </a:p>
          <a:p>
            <a:pPr algn="just"/>
            <a:r>
              <a:rPr lang="el-GR" b="1" dirty="0" err="1" smtClean="0"/>
              <a:t>Περιo</a:t>
            </a:r>
            <a:r>
              <a:rPr lang="en-US" b="1" dirty="0" err="1" smtClean="0"/>
              <a:t>χή</a:t>
            </a:r>
            <a:r>
              <a:rPr lang="en-US" b="1" dirty="0" smtClean="0"/>
              <a:t> ανα</a:t>
            </a:r>
            <a:r>
              <a:rPr lang="en-US" b="1" dirty="0" err="1" smtClean="0"/>
              <a:t>φοράς</a:t>
            </a:r>
            <a:r>
              <a:rPr lang="en-US" b="1" dirty="0" smtClean="0"/>
              <a:t>: ΟΛΟΚΛΗΡΗ Η ΧΩΡΑ </a:t>
            </a:r>
            <a:endParaRPr lang="el-GR" dirty="0"/>
          </a:p>
          <a:p>
            <a:pPr algn="just"/>
            <a:endParaRPr lang="el-GR" dirty="0"/>
          </a:p>
          <a:p>
            <a:endParaRPr lang="el-GR" dirty="0"/>
          </a:p>
        </p:txBody>
      </p:sp>
      <p:sp>
        <p:nvSpPr>
          <p:cNvPr id="4" name="Θέση αριθμού διαφάνειας 3">
            <a:extLst>
              <a:ext uri="{FF2B5EF4-FFF2-40B4-BE49-F238E27FC236}">
                <a16:creationId xmlns:a16="http://schemas.microsoft.com/office/drawing/2014/main" xmlns="" id="{3EBCDC94-4ACE-420A-AF20-78DD50EB221E}"/>
              </a:ext>
            </a:extLst>
          </p:cNvPr>
          <p:cNvSpPr>
            <a:spLocks noGrp="1"/>
          </p:cNvSpPr>
          <p:nvPr>
            <p:ph type="sldNum" sz="quarter" idx="12"/>
          </p:nvPr>
        </p:nvSpPr>
        <p:spPr/>
        <p:txBody>
          <a:bodyPr/>
          <a:lstStyle/>
          <a:p>
            <a:fld id="{C7CC51A0-2483-4948-BF92-3A42E0566F98}" type="slidenum">
              <a:rPr lang="el-GR" smtClean="0"/>
              <a:pPr/>
              <a:t>2</a:t>
            </a:fld>
            <a:endParaRPr lang="el-GR" dirty="0"/>
          </a:p>
        </p:txBody>
      </p:sp>
    </p:spTree>
    <p:extLst>
      <p:ext uri="{BB962C8B-B14F-4D97-AF65-F5344CB8AC3E}">
        <p14:creationId xmlns:p14="http://schemas.microsoft.com/office/powerpoint/2010/main" val="3446279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err="1"/>
              <a:t>Δ</a:t>
            </a:r>
            <a:r>
              <a:rPr lang="en-US" b="1" dirty="0" err="1" smtClean="0"/>
              <a:t>εξιότητες</a:t>
            </a:r>
            <a:r>
              <a:rPr lang="en-US" b="1" dirty="0" smtClean="0"/>
              <a:t> από </a:t>
            </a:r>
            <a:r>
              <a:rPr lang="en-US" b="1" dirty="0" err="1" smtClean="0"/>
              <a:t>το</a:t>
            </a:r>
            <a:r>
              <a:rPr lang="en-US" b="1" dirty="0" smtClean="0"/>
              <a:t> π</a:t>
            </a:r>
            <a:r>
              <a:rPr lang="en-US" b="1" dirty="0" err="1" smtClean="0"/>
              <a:t>ρόγρ</a:t>
            </a:r>
            <a:r>
              <a:rPr lang="en-US" b="1" dirty="0" smtClean="0"/>
              <a:t>αμμα: </a:t>
            </a:r>
            <a:br>
              <a:rPr lang="en-US" b="1" dirty="0" smtClean="0"/>
            </a:br>
            <a:r>
              <a:rPr lang="en-US" b="1" dirty="0" smtClean="0"/>
              <a:t>“ΚΑΤΑΡΤΙΣΗ ΑΛΟΥΜΙΝΟΚΑΤΑΣΚΕΥΑΣΤΩΝ”</a:t>
            </a:r>
            <a:endParaRPr lang="el-GR" b="1"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20</a:t>
            </a:fld>
            <a:endParaRPr lang="el-GR" dirty="0"/>
          </a:p>
        </p:txBody>
      </p:sp>
      <p:graphicFrame>
        <p:nvGraphicFramePr>
          <p:cNvPr id="5" name="Θέση περιεχομένου 3">
            <a:extLst>
              <a:ext uri="{FF2B5EF4-FFF2-40B4-BE49-F238E27FC236}">
                <a16:creationId xmlns:a16="http://schemas.microsoft.com/office/drawing/2014/main" xmlns="" id="{98E803DB-C150-43C5-845F-D82E2B10EF3E}"/>
              </a:ext>
            </a:extLst>
          </p:cNvPr>
          <p:cNvGraphicFramePr>
            <a:graphicFrameLocks noGrp="1"/>
          </p:cNvGraphicFramePr>
          <p:nvPr>
            <p:ph idx="1"/>
            <p:extLst>
              <p:ext uri="{D42A27DB-BD31-4B8C-83A1-F6EECF244321}">
                <p14:modId xmlns:p14="http://schemas.microsoft.com/office/powerpoint/2010/main" val="3276386911"/>
              </p:ext>
            </p:extLst>
          </p:nvPr>
        </p:nvGraphicFramePr>
        <p:xfrm>
          <a:off x="931335" y="1814195"/>
          <a:ext cx="10803465" cy="4907280"/>
        </p:xfrm>
        <a:graphic>
          <a:graphicData uri="http://schemas.openxmlformats.org/drawingml/2006/table">
            <a:tbl>
              <a:tblPr firstRow="1" firstCol="1" bandRow="1">
                <a:tableStyleId>{5C22544A-7EE6-4342-B048-85BDC9FD1C3A}</a:tableStyleId>
              </a:tblPr>
              <a:tblGrid>
                <a:gridCol w="3166532">
                  <a:extLst>
                    <a:ext uri="{9D8B030D-6E8A-4147-A177-3AD203B41FA5}">
                      <a16:colId xmlns:a16="http://schemas.microsoft.com/office/drawing/2014/main" xmlns="" val="3328744749"/>
                    </a:ext>
                  </a:extLst>
                </a:gridCol>
                <a:gridCol w="7636933">
                  <a:extLst>
                    <a:ext uri="{9D8B030D-6E8A-4147-A177-3AD203B41FA5}">
                      <a16:colId xmlns:a16="http://schemas.microsoft.com/office/drawing/2014/main" xmlns="" val="2149948757"/>
                    </a:ext>
                  </a:extLst>
                </a:gridCol>
              </a:tblGrid>
              <a:tr h="166158">
                <a:tc>
                  <a:txBody>
                    <a:bodyPr/>
                    <a:lstStyle/>
                    <a:p>
                      <a:pPr indent="457200">
                        <a:spcAft>
                          <a:spcPts val="0"/>
                        </a:spcAft>
                      </a:pPr>
                      <a:r>
                        <a:rPr lang="el-GR" sz="1400" dirty="0">
                          <a:effectLst/>
                        </a:rPr>
                        <a:t>Εκπαιδευτικό Πρόγραμμα</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74" marR="67974" marT="0" marB="0" anchor="ctr"/>
                </a:tc>
                <a:tc>
                  <a:txBody>
                    <a:bodyPr/>
                    <a:lstStyle/>
                    <a:p>
                      <a:pPr indent="457200">
                        <a:spcAft>
                          <a:spcPts val="0"/>
                        </a:spcAft>
                      </a:pPr>
                      <a:r>
                        <a:rPr lang="el-GR" sz="1400">
                          <a:effectLst/>
                        </a:rPr>
                        <a:t>ΚΑΤΑΡΤΙΣΗ ΑΛΟΥΜΙΝΟΚΑΤΑΣΚΕΥΑΣΤΩΝ</a:t>
                      </a:r>
                      <a:endParaRPr lang="el-G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74" marR="67974" marT="0" marB="0" anchor="ctr"/>
                </a:tc>
                <a:extLst>
                  <a:ext uri="{0D108BD9-81ED-4DB2-BD59-A6C34878D82A}">
                    <a16:rowId xmlns:a16="http://schemas.microsoft.com/office/drawing/2014/main" xmlns="" val="4207326610"/>
                  </a:ext>
                </a:extLst>
              </a:tr>
              <a:tr h="1661583">
                <a:tc>
                  <a:txBody>
                    <a:bodyPr/>
                    <a:lstStyle/>
                    <a:p>
                      <a:pPr indent="457200">
                        <a:spcAft>
                          <a:spcPts val="0"/>
                        </a:spcAft>
                      </a:pPr>
                      <a:r>
                        <a:rPr lang="el-GR" sz="1400" dirty="0">
                          <a:effectLst/>
                        </a:rPr>
                        <a:t>Εκπαιδευτικές Ενότητες</a:t>
                      </a:r>
                      <a:endParaRPr lang="el-GR" sz="1100" dirty="0">
                        <a:effectLst/>
                      </a:endParaRPr>
                    </a:p>
                    <a:p>
                      <a:pPr indent="457200">
                        <a:spcAft>
                          <a:spcPts val="0"/>
                        </a:spcAft>
                      </a:pPr>
                      <a:r>
                        <a:rPr lang="el-GR" sz="1400" dirty="0">
                          <a:effectLst/>
                        </a:rPr>
                        <a:t> </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74" marR="67974" marT="0" marB="0" anchor="ctr"/>
                </a:tc>
                <a:tc>
                  <a:txBody>
                    <a:bodyPr/>
                    <a:lstStyle/>
                    <a:p>
                      <a:pPr marL="342900" lvl="0" indent="-342900">
                        <a:spcAft>
                          <a:spcPts val="0"/>
                        </a:spcAft>
                        <a:buSzPts val="1000"/>
                        <a:buFont typeface="Symbol" panose="05050102010706020507" pitchFamily="18" charset="2"/>
                        <a:buChar char=""/>
                      </a:pPr>
                      <a:r>
                        <a:rPr lang="el-GR" sz="1400" dirty="0">
                          <a:effectLst/>
                        </a:rPr>
                        <a:t>Εγχώρια και Διεθνής αγορά αλουμινίου. Ζήτηση και προοπτικές</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Τεχνολογία αλουμινίου </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Προστασία επιφάνειας προφίλ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Συστήματα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Κοστολόγηση κατασκευών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Ποιότητα και Σύστημα διασφάλισης ποιότητας. Πιστοποιητικό CE</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Υγεία και Ασφάλεια</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Βασικές αρχές εργατικού δικαίου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Βασικές αρχές λειτουργίας των Επιχειρήσεων</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Ενημέρωση για την εφαρμογή της αρχής της μη διάκρισης</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74" marR="67974" marT="0" marB="0" anchor="ctr"/>
                </a:tc>
                <a:extLst>
                  <a:ext uri="{0D108BD9-81ED-4DB2-BD59-A6C34878D82A}">
                    <a16:rowId xmlns:a16="http://schemas.microsoft.com/office/drawing/2014/main" xmlns="" val="813957846"/>
                  </a:ext>
                </a:extLst>
              </a:tr>
              <a:tr h="1661583">
                <a:tc>
                  <a:txBody>
                    <a:bodyPr/>
                    <a:lstStyle/>
                    <a:p>
                      <a:pPr indent="457200">
                        <a:spcAft>
                          <a:spcPts val="0"/>
                        </a:spcAft>
                      </a:pPr>
                      <a:r>
                        <a:rPr lang="el-GR" sz="1400">
                          <a:effectLst/>
                        </a:rPr>
                        <a:t>Επαγγελματικές Γνώσεις και Δεξιότητες</a:t>
                      </a:r>
                      <a:endParaRPr lang="el-G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74" marR="67974" marT="0" marB="0" anchor="ctr"/>
                </a:tc>
                <a:tc>
                  <a:txBody>
                    <a:bodyPr/>
                    <a:lstStyle/>
                    <a:p>
                      <a:pPr marL="342900" lvl="0" indent="-342900">
                        <a:spcAft>
                          <a:spcPts val="0"/>
                        </a:spcAft>
                        <a:buSzPts val="1000"/>
                        <a:buFont typeface="Symbol" panose="05050102010706020507" pitchFamily="18" charset="2"/>
                        <a:buChar char=""/>
                      </a:pPr>
                      <a:r>
                        <a:rPr lang="el-GR" sz="1400" dirty="0">
                          <a:effectLst/>
                        </a:rPr>
                        <a:t>Γνώση ελληνικής και παγκόσμιας αγοράς κατασκευών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Γνώση ιδιοτήτων και δυνατοτήτων προϊόντων αλουμινίου. </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Γνώση και εφαρμογή σταδίων παραγωγής αλουμινίου.  </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Χρήση σύγχρονων μεθόδων προστασίας επιφάνειας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Γνώση κατηγοριών συστημάτων αλουμινίου. </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Δεξιότητες κατασκευής, προετοιμασίας και τοποθέτησης -συναρμολόγησης συστημάτων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Γνώση και χρήση υλικών και εξαρτημάτων κατασκευής συστημάτων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Γνώσεις και δεξιότητες εκτίμησης κόστους κατασκευών αλουμινίου.</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Γνώση των ευρωπαϊκών προτύπων και προδιαγραφών διασφάλισης ποιότητας.    </a:t>
                      </a:r>
                      <a:endParaRPr lang="el-GR" sz="1100" dirty="0">
                        <a:effectLst/>
                      </a:endParaRPr>
                    </a:p>
                    <a:p>
                      <a:pPr marL="342900" lvl="0" indent="-342900">
                        <a:spcAft>
                          <a:spcPts val="0"/>
                        </a:spcAft>
                        <a:buSzPts val="1000"/>
                        <a:buFont typeface="Symbol" panose="05050102010706020507" pitchFamily="18" charset="2"/>
                        <a:buChar char=""/>
                      </a:pPr>
                      <a:r>
                        <a:rPr lang="el-GR" sz="1400" dirty="0">
                          <a:effectLst/>
                        </a:rPr>
                        <a:t>Γνώσεις και δεξιότητες διασφάλισης των τεχνικών προδιαγραφών για την τοποθέτηση του σήματος CE.</a:t>
                      </a:r>
                      <a:endParaRPr lang="el-G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74" marR="67974" marT="0" marB="0" anchor="ctr"/>
                </a:tc>
                <a:extLst>
                  <a:ext uri="{0D108BD9-81ED-4DB2-BD59-A6C34878D82A}">
                    <a16:rowId xmlns:a16="http://schemas.microsoft.com/office/drawing/2014/main" xmlns="" val="225528848"/>
                  </a:ext>
                </a:extLst>
              </a:tr>
            </a:tbl>
          </a:graphicData>
        </a:graphic>
      </p:graphicFrame>
    </p:spTree>
    <p:extLst>
      <p:ext uri="{BB962C8B-B14F-4D97-AF65-F5344CB8AC3E}">
        <p14:creationId xmlns:p14="http://schemas.microsoft.com/office/powerpoint/2010/main" val="3165319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40F75CC-41B2-408A-9563-9139BE43E8FB}"/>
              </a:ext>
            </a:extLst>
          </p:cNvPr>
          <p:cNvSpPr>
            <a:spLocks noGrp="1"/>
          </p:cNvSpPr>
          <p:nvPr>
            <p:ph type="title"/>
          </p:nvPr>
        </p:nvSpPr>
        <p:spPr/>
        <p:txBody>
          <a:bodyPr>
            <a:normAutofit fontScale="90000"/>
          </a:bodyPr>
          <a:lstStyle/>
          <a:p>
            <a:r>
              <a:rPr lang="en-US" b="1" dirty="0" smtClean="0"/>
              <a:t>Βα</a:t>
            </a:r>
            <a:r>
              <a:rPr lang="en-US" b="1" dirty="0" err="1" smtClean="0"/>
              <a:t>σικά</a:t>
            </a:r>
            <a:r>
              <a:rPr lang="en-US" b="1" dirty="0" smtClean="0"/>
              <a:t> </a:t>
            </a:r>
            <a:r>
              <a:rPr lang="en-US" b="1" dirty="0" err="1" smtClean="0"/>
              <a:t>στοιχεί</a:t>
            </a:r>
            <a:r>
              <a:rPr lang="en-US" b="1" dirty="0" smtClean="0"/>
              <a:t>α από το “</a:t>
            </a:r>
            <a:r>
              <a:rPr lang="el-GR" b="1" dirty="0" smtClean="0"/>
              <a:t>Επαγγελματικό Περίγραμμα</a:t>
            </a:r>
            <a:r>
              <a:rPr lang="en-US" b="1" dirty="0" smtClean="0"/>
              <a:t>”</a:t>
            </a:r>
            <a:r>
              <a:rPr lang="el-GR" b="1" dirty="0" smtClean="0"/>
              <a:t> </a:t>
            </a:r>
            <a:r>
              <a:rPr lang="el-GR" b="1" dirty="0"/>
              <a:t>του </a:t>
            </a:r>
            <a:r>
              <a:rPr lang="el-GR" b="1" dirty="0" err="1"/>
              <a:t>Αλουνικοκατασκευαστή</a:t>
            </a:r>
            <a:r>
              <a:rPr lang="el-GR" b="1" dirty="0"/>
              <a:t> </a:t>
            </a:r>
          </a:p>
        </p:txBody>
      </p:sp>
      <p:sp>
        <p:nvSpPr>
          <p:cNvPr id="3" name="Θέση περιεχομένου 2">
            <a:extLst>
              <a:ext uri="{FF2B5EF4-FFF2-40B4-BE49-F238E27FC236}">
                <a16:creationId xmlns:a16="http://schemas.microsoft.com/office/drawing/2014/main" xmlns="" id="{2759C3DF-B32E-4C5D-A158-D1C0BF2A8FEC}"/>
              </a:ext>
            </a:extLst>
          </p:cNvPr>
          <p:cNvSpPr>
            <a:spLocks noGrp="1"/>
          </p:cNvSpPr>
          <p:nvPr>
            <p:ph idx="1"/>
          </p:nvPr>
        </p:nvSpPr>
        <p:spPr>
          <a:xfrm>
            <a:off x="838200" y="1825625"/>
            <a:ext cx="10515600" cy="4236508"/>
          </a:xfrm>
        </p:spPr>
        <p:txBody>
          <a:bodyPr>
            <a:normAutofit fontScale="70000" lnSpcReduction="20000"/>
          </a:bodyPr>
          <a:lstStyle/>
          <a:p>
            <a:pPr marL="0" indent="0" algn="just">
              <a:buNone/>
            </a:pPr>
            <a:r>
              <a:rPr lang="el-GR" dirty="0"/>
              <a:t>O </a:t>
            </a:r>
            <a:r>
              <a:rPr lang="el-GR" dirty="0" err="1" smtClean="0"/>
              <a:t>Αλουμινοσιδηροκατασκευαστής</a:t>
            </a:r>
            <a:r>
              <a:rPr lang="en-US" dirty="0" smtClean="0"/>
              <a:t>:</a:t>
            </a:r>
            <a:r>
              <a:rPr lang="el-GR" dirty="0" smtClean="0"/>
              <a:t> </a:t>
            </a:r>
            <a:endParaRPr lang="en-US" dirty="0" smtClean="0"/>
          </a:p>
          <a:p>
            <a:pPr algn="just"/>
            <a:r>
              <a:rPr lang="en-US" dirty="0"/>
              <a:t>Κ</a:t>
            </a:r>
            <a:r>
              <a:rPr lang="el-GR" dirty="0" err="1" smtClean="0"/>
              <a:t>ατεργάζεται</a:t>
            </a:r>
            <a:r>
              <a:rPr lang="el-GR" dirty="0" smtClean="0"/>
              <a:t> </a:t>
            </a:r>
            <a:r>
              <a:rPr lang="el-GR" dirty="0"/>
              <a:t>προφίλ αλουμινίου για την κατασκευή και τοποθέτηση κουφωμάτων και άλλων κατασκευών από αλουμίνιο που αφορούν στην ενεργειακή απόδοση, την εξωτερική εμφάνιση, καθώς και την εσωτερική διαρρύθμιση ενός κτηρίου ή μιας οικοδομής. </a:t>
            </a:r>
            <a:endParaRPr lang="en-US" dirty="0" smtClean="0"/>
          </a:p>
          <a:p>
            <a:pPr algn="just"/>
            <a:r>
              <a:rPr lang="el-GR" dirty="0" smtClean="0"/>
              <a:t>Κατασκευάζει </a:t>
            </a:r>
            <a:r>
              <a:rPr lang="el-GR" dirty="0"/>
              <a:t>και εφαρμόζει μεταλλικά στοιχεία, κυρίως από σίδηρο, που δεν αφορούν στη δομική και στατική επάρκεια ενός κτηρίου, ή μιας οικοδομής, όπως πόρτες, παράθυρα, πλαίσια, προσόψεις, σκάλες, κάγκελα, στέγαστρα, πέργολες, πατάρια. </a:t>
            </a:r>
            <a:endParaRPr lang="en-US" dirty="0" smtClean="0"/>
          </a:p>
          <a:p>
            <a:pPr algn="just"/>
            <a:r>
              <a:rPr lang="el-GR" dirty="0" smtClean="0"/>
              <a:t>Συντηρεί</a:t>
            </a:r>
            <a:r>
              <a:rPr lang="el-GR" dirty="0"/>
              <a:t>, επιδιορθώνει και αντικαθιστά τις κατασκευές από αλουμίνιο και σίδηρο σύμφωνα με τις ανάγκες εξοικονόμησης ενέργειας, ασφαλείας, προστασίας, εμφάνισης και λειτουργικότητας των χώρων ενός κτηρίου ή μιας οικοδομής. </a:t>
            </a:r>
          </a:p>
          <a:p>
            <a:pPr marL="0" indent="0" algn="ctr">
              <a:buNone/>
            </a:pPr>
            <a:r>
              <a:rPr lang="el-GR" i="1" dirty="0"/>
              <a:t>Το επάγγελμα του «</a:t>
            </a:r>
            <a:r>
              <a:rPr lang="el-GR" i="1" dirty="0" err="1"/>
              <a:t>Αλουμινοσιδηροκατασκευαστή</a:t>
            </a:r>
            <a:r>
              <a:rPr lang="el-GR" i="1" dirty="0"/>
              <a:t>» χαρακτηρίζεται από ικανοποιητικό ρυθμό ανάπτυξης διότι τόσο το αλουμίνιο όσο και ο σίδηρος είναι υλικά που χρησιμοποιούνται όλο και πιο πολύ στις κατασκευές των κτηρίων, ιδιαίτερα στις περιπτώσεις αρχιτεκτονικών αναγκών και εφαρμογών. Στην Ελλάδα το συγκεκριμένο επάγγελμα έχει εξελιχθεί ως ένα από τα πιο σημαντικά σημεία εμπορικής δραστηριότητας στον κλάδο της κατασκευής και της εξοικονόμησης ενέργειας. Η σημασία του αναμένεται να αυξηθεί ακόμα περισσότερο στο άμεσο μέλλον</a:t>
            </a:r>
          </a:p>
        </p:txBody>
      </p:sp>
      <p:sp>
        <p:nvSpPr>
          <p:cNvPr id="4" name="Θέση αριθμού διαφάνειας 3">
            <a:extLst>
              <a:ext uri="{FF2B5EF4-FFF2-40B4-BE49-F238E27FC236}">
                <a16:creationId xmlns:a16="http://schemas.microsoft.com/office/drawing/2014/main" xmlns="" id="{64CB51C0-3E15-4D13-A734-BF15DC56BF55}"/>
              </a:ext>
            </a:extLst>
          </p:cNvPr>
          <p:cNvSpPr>
            <a:spLocks noGrp="1"/>
          </p:cNvSpPr>
          <p:nvPr>
            <p:ph type="sldNum" sz="quarter" idx="12"/>
          </p:nvPr>
        </p:nvSpPr>
        <p:spPr/>
        <p:txBody>
          <a:bodyPr/>
          <a:lstStyle/>
          <a:p>
            <a:fld id="{C7CC51A0-2483-4948-BF92-3A42E0566F98}" type="slidenum">
              <a:rPr lang="el-GR" smtClean="0"/>
              <a:pPr/>
              <a:t>21</a:t>
            </a:fld>
            <a:endParaRPr lang="el-GR" dirty="0"/>
          </a:p>
        </p:txBody>
      </p:sp>
    </p:spTree>
    <p:extLst>
      <p:ext uri="{BB962C8B-B14F-4D97-AF65-F5344CB8AC3E}">
        <p14:creationId xmlns:p14="http://schemas.microsoft.com/office/powerpoint/2010/main" val="2036595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BBF6512-81A3-4287-A2B8-0B3774C95EAD}"/>
              </a:ext>
            </a:extLst>
          </p:cNvPr>
          <p:cNvSpPr>
            <a:spLocks noGrp="1"/>
          </p:cNvSpPr>
          <p:nvPr>
            <p:ph type="title"/>
          </p:nvPr>
        </p:nvSpPr>
        <p:spPr/>
        <p:txBody>
          <a:bodyPr>
            <a:normAutofit/>
          </a:bodyPr>
          <a:lstStyle/>
          <a:p>
            <a:r>
              <a:rPr lang="el-GR" b="1" dirty="0" smtClean="0"/>
              <a:t>Τ</a:t>
            </a:r>
            <a:r>
              <a:rPr lang="en-US" b="1" dirty="0" smtClean="0"/>
              <a:t>ι θα </a:t>
            </a:r>
            <a:r>
              <a:rPr lang="en-US" b="1" dirty="0" err="1" smtClean="0"/>
              <a:t>μάθει</a:t>
            </a:r>
            <a:r>
              <a:rPr lang="en-US" b="1" dirty="0" smtClean="0"/>
              <a:t> παρα</a:t>
            </a:r>
            <a:r>
              <a:rPr lang="en-US" b="1" dirty="0" err="1" smtClean="0"/>
              <a:t>κολουθώντ</a:t>
            </a:r>
            <a:r>
              <a:rPr lang="en-US" b="1" dirty="0" smtClean="0"/>
              <a:t>ας το πρόγραμμα;</a:t>
            </a:r>
            <a:endParaRPr lang="el-GR" b="1" dirty="0"/>
          </a:p>
        </p:txBody>
      </p:sp>
      <p:sp>
        <p:nvSpPr>
          <p:cNvPr id="3" name="Θέση περιεχομένου 2">
            <a:extLst>
              <a:ext uri="{FF2B5EF4-FFF2-40B4-BE49-F238E27FC236}">
                <a16:creationId xmlns:a16="http://schemas.microsoft.com/office/drawing/2014/main" xmlns="" id="{199CD394-370B-4994-9D27-6BF35B8DA12C}"/>
              </a:ext>
            </a:extLst>
          </p:cNvPr>
          <p:cNvSpPr>
            <a:spLocks noGrp="1"/>
          </p:cNvSpPr>
          <p:nvPr>
            <p:ph idx="1"/>
          </p:nvPr>
        </p:nvSpPr>
        <p:spPr>
          <a:xfrm>
            <a:off x="838200" y="1825625"/>
            <a:ext cx="10263996" cy="3807424"/>
          </a:xfrm>
        </p:spPr>
        <p:txBody>
          <a:bodyPr/>
          <a:lstStyle/>
          <a:p>
            <a:pPr algn="just">
              <a:spcBef>
                <a:spcPts val="1200"/>
              </a:spcBef>
            </a:pPr>
            <a:r>
              <a:rPr lang="el-GR" dirty="0"/>
              <a:t>Να αντιλαμβάνεται και να επιλέγει την καταλληλότερη τεχνοοικονομική &amp; ενεργειακά αποδοτική λύση. </a:t>
            </a:r>
            <a:endParaRPr lang="en-US" dirty="0"/>
          </a:p>
          <a:p>
            <a:pPr algn="just">
              <a:spcBef>
                <a:spcPts val="1200"/>
              </a:spcBef>
            </a:pPr>
            <a:r>
              <a:rPr lang="el-GR" dirty="0"/>
              <a:t>Να οργανώνει κατάλληλα και να εφαρμόζει με ορθό τρόπο τις  κατάλληλες τεχνικές μέτρησης και κατασκευής με ασφάλεια. </a:t>
            </a:r>
            <a:endParaRPr lang="en-US" dirty="0"/>
          </a:p>
          <a:p>
            <a:pPr algn="just">
              <a:spcBef>
                <a:spcPts val="1200"/>
              </a:spcBef>
            </a:pPr>
            <a:r>
              <a:rPr lang="el-GR" dirty="0"/>
              <a:t>Να εφαρμόζει καλές πρακτικές εργασίας με ασφάλεια</a:t>
            </a:r>
            <a:endParaRPr lang="en-US" dirty="0"/>
          </a:p>
          <a:p>
            <a:pPr algn="just">
              <a:spcBef>
                <a:spcPts val="1200"/>
              </a:spcBef>
            </a:pPr>
            <a:r>
              <a:rPr lang="el-GR" dirty="0"/>
              <a:t>Να επιλέγει και να εφαρμόζει σωστές τεχνικές μέτρησης και κατασκευής με ασφάλεια. </a:t>
            </a:r>
          </a:p>
        </p:txBody>
      </p:sp>
      <p:sp>
        <p:nvSpPr>
          <p:cNvPr id="4" name="Θέση αριθμού διαφάνειας 3">
            <a:extLst>
              <a:ext uri="{FF2B5EF4-FFF2-40B4-BE49-F238E27FC236}">
                <a16:creationId xmlns:a16="http://schemas.microsoft.com/office/drawing/2014/main" xmlns="" id="{CF8432FE-412D-4AA9-BF36-EFB585651659}"/>
              </a:ext>
            </a:extLst>
          </p:cNvPr>
          <p:cNvSpPr>
            <a:spLocks noGrp="1"/>
          </p:cNvSpPr>
          <p:nvPr>
            <p:ph type="sldNum" sz="quarter" idx="12"/>
          </p:nvPr>
        </p:nvSpPr>
        <p:spPr/>
        <p:txBody>
          <a:bodyPr/>
          <a:lstStyle/>
          <a:p>
            <a:fld id="{C7CC51A0-2483-4948-BF92-3A42E0566F98}" type="slidenum">
              <a:rPr lang="el-GR" smtClean="0"/>
              <a:pPr/>
              <a:t>22</a:t>
            </a:fld>
            <a:endParaRPr lang="el-GR" dirty="0"/>
          </a:p>
        </p:txBody>
      </p:sp>
    </p:spTree>
    <p:extLst>
      <p:ext uri="{BB962C8B-B14F-4D97-AF65-F5344CB8AC3E}">
        <p14:creationId xmlns:p14="http://schemas.microsoft.com/office/powerpoint/2010/main" val="206562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1C65175-18ED-43E8-B0AF-4380E466CED3}"/>
              </a:ext>
            </a:extLst>
          </p:cNvPr>
          <p:cNvSpPr>
            <a:spLocks noGrp="1"/>
          </p:cNvSpPr>
          <p:nvPr>
            <p:ph type="title"/>
          </p:nvPr>
        </p:nvSpPr>
        <p:spPr/>
        <p:txBody>
          <a:bodyPr/>
          <a:lstStyle/>
          <a:p>
            <a:r>
              <a:rPr lang="el-GR" b="1" dirty="0"/>
              <a:t>Πως </a:t>
            </a:r>
            <a:r>
              <a:rPr lang="en-US" b="1" dirty="0" err="1" smtClean="0"/>
              <a:t>υλο</a:t>
            </a:r>
            <a:r>
              <a:rPr lang="en-US" b="1" dirty="0" smtClean="0"/>
              <a:t>ποιείται </a:t>
            </a:r>
            <a:r>
              <a:rPr lang="el-GR" b="1" dirty="0" smtClean="0"/>
              <a:t>η </a:t>
            </a:r>
            <a:r>
              <a:rPr lang="el-GR" b="1" dirty="0"/>
              <a:t>κατάρτιση</a:t>
            </a:r>
            <a:r>
              <a:rPr lang="en-US" b="1" dirty="0"/>
              <a:t>;</a:t>
            </a:r>
            <a:endParaRPr lang="el-GR" b="1" dirty="0"/>
          </a:p>
        </p:txBody>
      </p:sp>
      <p:sp>
        <p:nvSpPr>
          <p:cNvPr id="3" name="Θέση περιεχομένου 2">
            <a:extLst>
              <a:ext uri="{FF2B5EF4-FFF2-40B4-BE49-F238E27FC236}">
                <a16:creationId xmlns:a16="http://schemas.microsoft.com/office/drawing/2014/main" xmlns="" id="{DDAB78ED-3D7A-43D2-879D-97029CDD7CA7}"/>
              </a:ext>
            </a:extLst>
          </p:cNvPr>
          <p:cNvSpPr>
            <a:spLocks noGrp="1"/>
          </p:cNvSpPr>
          <p:nvPr>
            <p:ph idx="1"/>
          </p:nvPr>
        </p:nvSpPr>
        <p:spPr/>
        <p:txBody>
          <a:bodyPr>
            <a:normAutofit/>
          </a:bodyPr>
          <a:lstStyle/>
          <a:p>
            <a:pPr marL="0" indent="0" algn="just">
              <a:buNone/>
            </a:pPr>
            <a:r>
              <a:rPr lang="en-US" b="1" dirty="0" smtClean="0"/>
              <a:t>Η κα</a:t>
            </a:r>
            <a:r>
              <a:rPr lang="en-US" b="1" dirty="0" err="1" smtClean="0"/>
              <a:t>τάρτιση</a:t>
            </a:r>
            <a:r>
              <a:rPr lang="en-US" b="1" dirty="0" smtClean="0"/>
              <a:t> </a:t>
            </a:r>
            <a:r>
              <a:rPr lang="en-US" b="1" dirty="0" err="1" smtClean="0"/>
              <a:t>υλο</a:t>
            </a:r>
            <a:r>
              <a:rPr lang="en-US" b="1" dirty="0" smtClean="0"/>
              <a:t>ποιείται από την </a:t>
            </a:r>
            <a:r>
              <a:rPr lang="el-GR" b="1" dirty="0" smtClean="0"/>
              <a:t>Ένωση </a:t>
            </a:r>
            <a:r>
              <a:rPr lang="el-GR" b="1" dirty="0"/>
              <a:t>Εταιρειών «IDEA ΕΠΕ – SYNERGY KEK AE»</a:t>
            </a:r>
            <a:r>
              <a:rPr lang="en-US" b="1" dirty="0"/>
              <a:t> </a:t>
            </a:r>
            <a:r>
              <a:rPr lang="el-GR" dirty="0"/>
              <a:t>η οποία </a:t>
            </a:r>
            <a:r>
              <a:rPr lang="el-GR" dirty="0" smtClean="0"/>
              <a:t>αποτελείται </a:t>
            </a:r>
            <a:r>
              <a:rPr lang="el-GR" dirty="0"/>
              <a:t>από τις εξής εταιρείες: </a:t>
            </a:r>
          </a:p>
          <a:p>
            <a:pPr algn="just"/>
            <a:r>
              <a:rPr lang="el-GR" dirty="0"/>
              <a:t>την εταιρεία «ΚΑΙΝΟΤΟΜΕΣ ΑΝΑΠΤΥΞΙΑΚΕΣ ΔΡΑΣΕΙΣ - ΑΝΑΠΤΥΞΗ ΑΝΘΡΩΠΙΝΟΥ ΔΥΝΑΜΙΚΟΥ - ΣΥΜΒΟΥΛΕΥΤΙΚΕΣ ΥΠΗΡΕΣΙΕΣ ΕΤΑΙΡΙΑ ΠΕΡΙΟΡΙΣΜΕΝΗΣ ΕΥΘΥΝΗΣ», με διακριτικό τίτλο: </a:t>
            </a:r>
            <a:r>
              <a:rPr lang="el-GR" b="1" dirty="0"/>
              <a:t>«IDEA ΕΠΕ», </a:t>
            </a:r>
            <a:r>
              <a:rPr lang="el-GR" dirty="0"/>
              <a:t>οδός Χρ. </a:t>
            </a:r>
            <a:r>
              <a:rPr lang="el-GR" dirty="0" err="1"/>
              <a:t>Πίψου</a:t>
            </a:r>
            <a:r>
              <a:rPr lang="el-GR" dirty="0"/>
              <a:t>, αριθμός 9, Τ.Κ. 54627, Θεσσαλονίκη, </a:t>
            </a:r>
          </a:p>
          <a:p>
            <a:pPr algn="just"/>
            <a:r>
              <a:rPr lang="el-GR" dirty="0"/>
              <a:t>την εταιρεία </a:t>
            </a:r>
            <a:r>
              <a:rPr lang="el-GR" b="1" dirty="0"/>
              <a:t>«SYNERGY ΚΕΝΤΡΟ ΕΠΑΓΓΕΛΜΑΤΙΚΗΣ ΚΑΤΑΡΤΙΣΗΣ ΑΝΩΝΥΜΗ ΕΤΑΙΡEΙΑ», </a:t>
            </a:r>
            <a:r>
              <a:rPr lang="el-GR" dirty="0"/>
              <a:t>με διακριτικό τίτλο: «SYNERGY KEK AE», οδός Κύπρου, αριθμός 73, Περιστέρι, Τ.Κ. 12133</a:t>
            </a:r>
          </a:p>
          <a:p>
            <a:endParaRPr lang="el-GR" dirty="0"/>
          </a:p>
        </p:txBody>
      </p:sp>
      <p:sp>
        <p:nvSpPr>
          <p:cNvPr id="4" name="Θέση αριθμού διαφάνειας 3">
            <a:extLst>
              <a:ext uri="{FF2B5EF4-FFF2-40B4-BE49-F238E27FC236}">
                <a16:creationId xmlns:a16="http://schemas.microsoft.com/office/drawing/2014/main" xmlns="" id="{7F550AFC-4715-4E24-9218-4C36C141D39B}"/>
              </a:ext>
            </a:extLst>
          </p:cNvPr>
          <p:cNvSpPr>
            <a:spLocks noGrp="1"/>
          </p:cNvSpPr>
          <p:nvPr>
            <p:ph type="sldNum" sz="quarter" idx="12"/>
          </p:nvPr>
        </p:nvSpPr>
        <p:spPr/>
        <p:txBody>
          <a:bodyPr/>
          <a:lstStyle/>
          <a:p>
            <a:fld id="{C7CC51A0-2483-4948-BF92-3A42E0566F98}" type="slidenum">
              <a:rPr lang="el-GR" smtClean="0"/>
              <a:pPr/>
              <a:t>23</a:t>
            </a:fld>
            <a:endParaRPr lang="el-GR" dirty="0"/>
          </a:p>
        </p:txBody>
      </p:sp>
    </p:spTree>
    <p:extLst>
      <p:ext uri="{BB962C8B-B14F-4D97-AF65-F5344CB8AC3E}">
        <p14:creationId xmlns:p14="http://schemas.microsoft.com/office/powerpoint/2010/main" val="3363515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9881ED-52BB-4B1C-9402-79B043A10AB1}"/>
              </a:ext>
            </a:extLst>
          </p:cNvPr>
          <p:cNvSpPr>
            <a:spLocks noGrp="1"/>
          </p:cNvSpPr>
          <p:nvPr>
            <p:ph type="title"/>
          </p:nvPr>
        </p:nvSpPr>
        <p:spPr/>
        <p:txBody>
          <a:bodyPr/>
          <a:lstStyle/>
          <a:p>
            <a:r>
              <a:rPr lang="en-US" b="1" dirty="0"/>
              <a:t>Π</a:t>
            </a:r>
            <a:r>
              <a:rPr lang="el-GR" b="1" dirty="0" err="1" smtClean="0"/>
              <a:t>ληροφορίες</a:t>
            </a:r>
            <a:endParaRPr lang="el-GR" b="1" dirty="0"/>
          </a:p>
        </p:txBody>
      </p:sp>
      <p:sp>
        <p:nvSpPr>
          <p:cNvPr id="3" name="Θέση περιεχομένου 2">
            <a:extLst>
              <a:ext uri="{FF2B5EF4-FFF2-40B4-BE49-F238E27FC236}">
                <a16:creationId xmlns:a16="http://schemas.microsoft.com/office/drawing/2014/main" xmlns="" id="{E4547787-7B81-4A8D-9487-C75AAECF09A8}"/>
              </a:ext>
            </a:extLst>
          </p:cNvPr>
          <p:cNvSpPr>
            <a:spLocks noGrp="1"/>
          </p:cNvSpPr>
          <p:nvPr>
            <p:ph idx="1"/>
          </p:nvPr>
        </p:nvSpPr>
        <p:spPr/>
        <p:txBody>
          <a:bodyPr/>
          <a:lstStyle/>
          <a:p>
            <a:pPr marL="0" indent="0">
              <a:buNone/>
            </a:pPr>
            <a:r>
              <a:rPr lang="el-GR" dirty="0"/>
              <a:t>Σύνδεσμος Βιομηχανιών Ελλάδος (ΣΒΕ)</a:t>
            </a:r>
            <a:r>
              <a:rPr lang="en-US" dirty="0"/>
              <a:t>:</a:t>
            </a:r>
            <a:endParaRPr lang="el-GR" dirty="0"/>
          </a:p>
          <a:p>
            <a:pPr marL="0" indent="0">
              <a:buNone/>
            </a:pPr>
            <a:r>
              <a:rPr lang="el-GR" dirty="0" err="1"/>
              <a:t>Τηλ</a:t>
            </a:r>
            <a:r>
              <a:rPr lang="el-GR" dirty="0"/>
              <a:t>. 2310 539817 </a:t>
            </a:r>
          </a:p>
          <a:p>
            <a:pPr marL="0" indent="0">
              <a:buNone/>
            </a:pPr>
            <a:r>
              <a:rPr lang="el-GR" dirty="0"/>
              <a:t>Δ/</a:t>
            </a:r>
            <a:r>
              <a:rPr lang="el-GR" dirty="0" err="1"/>
              <a:t>νση</a:t>
            </a:r>
            <a:r>
              <a:rPr lang="en-US" dirty="0"/>
              <a:t>:</a:t>
            </a:r>
            <a:r>
              <a:rPr lang="el-GR" dirty="0"/>
              <a:t>Πλ. </a:t>
            </a:r>
            <a:r>
              <a:rPr lang="el-GR" dirty="0" err="1"/>
              <a:t>Μοριχόβου</a:t>
            </a:r>
            <a:r>
              <a:rPr lang="el-GR" dirty="0"/>
              <a:t> 1, 54625 </a:t>
            </a:r>
            <a:r>
              <a:rPr lang="el-GR" dirty="0" err="1"/>
              <a:t>Θεσ</a:t>
            </a:r>
            <a:r>
              <a:rPr lang="el-GR" dirty="0"/>
              <a:t>/νίκη</a:t>
            </a:r>
          </a:p>
          <a:p>
            <a:pPr marL="0" indent="0">
              <a:buNone/>
            </a:pPr>
            <a:r>
              <a:rPr lang="en-US" dirty="0">
                <a:hlinkClick r:id="rId2"/>
              </a:rPr>
              <a:t>https://katartisialuminio.gr</a:t>
            </a:r>
            <a:endParaRPr lang="el-GR" dirty="0"/>
          </a:p>
        </p:txBody>
      </p:sp>
      <p:sp>
        <p:nvSpPr>
          <p:cNvPr id="4" name="Θέση αριθμού διαφάνειας 3">
            <a:extLst>
              <a:ext uri="{FF2B5EF4-FFF2-40B4-BE49-F238E27FC236}">
                <a16:creationId xmlns:a16="http://schemas.microsoft.com/office/drawing/2014/main" xmlns="" id="{F4D2A418-6F63-4C1B-BF30-1ACE13CC009C}"/>
              </a:ext>
            </a:extLst>
          </p:cNvPr>
          <p:cNvSpPr>
            <a:spLocks noGrp="1"/>
          </p:cNvSpPr>
          <p:nvPr>
            <p:ph type="sldNum" sz="quarter" idx="12"/>
          </p:nvPr>
        </p:nvSpPr>
        <p:spPr/>
        <p:txBody>
          <a:bodyPr/>
          <a:lstStyle/>
          <a:p>
            <a:fld id="{C7CC51A0-2483-4948-BF92-3A42E0566F98}" type="slidenum">
              <a:rPr lang="el-GR" smtClean="0"/>
              <a:pPr/>
              <a:t>24</a:t>
            </a:fld>
            <a:endParaRPr lang="el-GR" dirty="0"/>
          </a:p>
        </p:txBody>
      </p:sp>
    </p:spTree>
    <p:extLst>
      <p:ext uri="{BB962C8B-B14F-4D97-AF65-F5344CB8AC3E}">
        <p14:creationId xmlns:p14="http://schemas.microsoft.com/office/powerpoint/2010/main" val="2533142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9034749-94CD-4104-8D18-26D879390A0E}"/>
              </a:ext>
            </a:extLst>
          </p:cNvPr>
          <p:cNvSpPr>
            <a:spLocks noGrp="1"/>
          </p:cNvSpPr>
          <p:nvPr>
            <p:ph type="title"/>
          </p:nvPr>
        </p:nvSpPr>
        <p:spPr/>
        <p:txBody>
          <a:bodyPr/>
          <a:lstStyle/>
          <a:p>
            <a:r>
              <a:rPr lang="en-US" b="1" dirty="0" smtClean="0"/>
              <a:t>Επ</a:t>
            </a:r>
            <a:r>
              <a:rPr lang="en-US" b="1" dirty="0" err="1" smtClean="0"/>
              <a:t>ικοινωνί</a:t>
            </a:r>
            <a:r>
              <a:rPr lang="en-US" b="1" dirty="0" smtClean="0"/>
              <a:t>α με την Ε.Υ.Δ. Ε.Π.</a:t>
            </a:r>
            <a:r>
              <a:rPr lang="el-GR" b="1" dirty="0" smtClean="0"/>
              <a:t> </a:t>
            </a:r>
            <a:r>
              <a:rPr lang="el-GR" b="1" dirty="0"/>
              <a:t>ΕΠΑΝΕΚ</a:t>
            </a:r>
          </a:p>
        </p:txBody>
      </p:sp>
      <p:sp>
        <p:nvSpPr>
          <p:cNvPr id="3" name="Θέση περιεχομένου 2">
            <a:extLst>
              <a:ext uri="{FF2B5EF4-FFF2-40B4-BE49-F238E27FC236}">
                <a16:creationId xmlns:a16="http://schemas.microsoft.com/office/drawing/2014/main" xmlns="" id="{3806EC46-C662-44FD-A40A-BFB184E2008C}"/>
              </a:ext>
            </a:extLst>
          </p:cNvPr>
          <p:cNvSpPr>
            <a:spLocks noGrp="1"/>
          </p:cNvSpPr>
          <p:nvPr>
            <p:ph idx="1"/>
          </p:nvPr>
        </p:nvSpPr>
        <p:spPr/>
        <p:txBody>
          <a:bodyPr/>
          <a:lstStyle/>
          <a:p>
            <a:pPr marL="0" indent="0">
              <a:buNone/>
            </a:pPr>
            <a:r>
              <a:rPr lang="el-GR" dirty="0"/>
              <a:t>Ε.Υ.Δ. Ε.Π. "ΑΝΤΑΓΩΝΙΣΤΙΚΟΤΗΤΑ, ΕΠΙΧΕΙΡΗΜΑΤΙΚΟΤΗΤΑ και ΚΑΙΝΟΤΟΜΙΑ"</a:t>
            </a:r>
          </a:p>
          <a:p>
            <a:pPr marL="0" indent="0">
              <a:buNone/>
            </a:pPr>
            <a:r>
              <a:rPr lang="el-GR" dirty="0"/>
              <a:t>Μονάδα Β3</a:t>
            </a:r>
          </a:p>
          <a:p>
            <a:pPr marL="0" indent="0">
              <a:buNone/>
            </a:pPr>
            <a:r>
              <a:rPr lang="el-GR" dirty="0"/>
              <a:t>Μεσογείων 56, 11527, Αθήνα</a:t>
            </a:r>
          </a:p>
          <a:p>
            <a:pPr marL="0" indent="0">
              <a:buNone/>
            </a:pPr>
            <a:r>
              <a:rPr lang="el-GR" dirty="0" err="1"/>
              <a:t>Τηλ</a:t>
            </a:r>
            <a:r>
              <a:rPr lang="el-GR" dirty="0"/>
              <a:t>. 213 1503724</a:t>
            </a:r>
          </a:p>
          <a:p>
            <a:pPr marL="0" indent="0">
              <a:buNone/>
            </a:pPr>
            <a:r>
              <a:rPr lang="en-GB" dirty="0"/>
              <a:t>Fax: 210 7473666</a:t>
            </a:r>
            <a:endParaRPr lang="el-GR" dirty="0"/>
          </a:p>
          <a:p>
            <a:pPr marL="0" indent="0">
              <a:buNone/>
            </a:pPr>
            <a:r>
              <a:rPr lang="en-GB" b="1" i="1" u="sng" dirty="0">
                <a:hlinkClick r:id="rId2"/>
              </a:rPr>
              <a:t>www.antagonistikotita.gr</a:t>
            </a:r>
            <a:endParaRPr lang="el-GR" dirty="0"/>
          </a:p>
          <a:p>
            <a:endParaRPr lang="el-GR" dirty="0"/>
          </a:p>
        </p:txBody>
      </p:sp>
      <p:sp>
        <p:nvSpPr>
          <p:cNvPr id="4" name="Θέση αριθμού διαφάνειας 3">
            <a:extLst>
              <a:ext uri="{FF2B5EF4-FFF2-40B4-BE49-F238E27FC236}">
                <a16:creationId xmlns:a16="http://schemas.microsoft.com/office/drawing/2014/main" xmlns="" id="{DF8169C5-8C06-4BFC-9119-60B3D7B859DF}"/>
              </a:ext>
            </a:extLst>
          </p:cNvPr>
          <p:cNvSpPr>
            <a:spLocks noGrp="1"/>
          </p:cNvSpPr>
          <p:nvPr>
            <p:ph type="sldNum" sz="quarter" idx="12"/>
          </p:nvPr>
        </p:nvSpPr>
        <p:spPr/>
        <p:txBody>
          <a:bodyPr/>
          <a:lstStyle/>
          <a:p>
            <a:fld id="{C7CC51A0-2483-4948-BF92-3A42E0566F98}" type="slidenum">
              <a:rPr lang="el-GR" smtClean="0"/>
              <a:pPr/>
              <a:t>25</a:t>
            </a:fld>
            <a:endParaRPr lang="el-GR" dirty="0"/>
          </a:p>
        </p:txBody>
      </p:sp>
    </p:spTree>
    <p:extLst>
      <p:ext uri="{BB962C8B-B14F-4D97-AF65-F5344CB8AC3E}">
        <p14:creationId xmlns:p14="http://schemas.microsoft.com/office/powerpoint/2010/main" val="419858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65200"/>
            <a:ext cx="10845800" cy="4847975"/>
          </a:xfrm>
        </p:spPr>
        <p:txBody>
          <a:bodyPr>
            <a:normAutofit lnSpcReduction="10000"/>
          </a:bodyPr>
          <a:lstStyle/>
          <a:p>
            <a:pPr marL="0" indent="0">
              <a:buNone/>
            </a:pPr>
            <a:r>
              <a:rPr lang="el-GR" sz="4000" b="1" dirty="0"/>
              <a:t>Τι αφορά η Πράξη</a:t>
            </a:r>
            <a:r>
              <a:rPr lang="en-US" sz="4000" b="1" dirty="0"/>
              <a:t>; </a:t>
            </a:r>
            <a:r>
              <a:rPr lang="en-US" sz="3200" dirty="0" err="1"/>
              <a:t>Αφορά</a:t>
            </a:r>
            <a:r>
              <a:rPr lang="en-US" sz="3200" dirty="0"/>
              <a:t> </a:t>
            </a:r>
            <a:r>
              <a:rPr lang="en-US" sz="3200" dirty="0" err="1"/>
              <a:t>δράσεις</a:t>
            </a:r>
            <a:r>
              <a:rPr lang="en-US" sz="3200" dirty="0"/>
              <a:t> κα</a:t>
            </a:r>
            <a:r>
              <a:rPr lang="en-US" sz="3200" dirty="0" err="1"/>
              <a:t>τάρτισης</a:t>
            </a:r>
            <a:r>
              <a:rPr lang="en-US" sz="3200" dirty="0"/>
              <a:t> και α</a:t>
            </a:r>
            <a:r>
              <a:rPr lang="en-US" sz="3200" dirty="0" err="1"/>
              <a:t>κολούθως</a:t>
            </a:r>
            <a:r>
              <a:rPr lang="en-US" sz="3200" dirty="0"/>
              <a:t> π</a:t>
            </a:r>
            <a:r>
              <a:rPr lang="en-US" sz="3200" dirty="0" err="1"/>
              <a:t>ιστο</a:t>
            </a:r>
            <a:r>
              <a:rPr lang="en-US" sz="3200" dirty="0"/>
              <a:t>ποίησης γνώσεων και </a:t>
            </a:r>
            <a:r>
              <a:rPr lang="en-US" sz="3200" dirty="0" smtClean="0"/>
              <a:t>δεξιοτήτων</a:t>
            </a:r>
          </a:p>
          <a:p>
            <a:pPr marL="0" indent="0">
              <a:buNone/>
            </a:pPr>
            <a:endParaRPr lang="en-US" dirty="0" smtClean="0"/>
          </a:p>
          <a:p>
            <a:pPr marL="0" indent="0">
              <a:buNone/>
            </a:pPr>
            <a:r>
              <a:rPr lang="el-GR" sz="4000" b="1" dirty="0" err="1" smtClean="0"/>
              <a:t>Ποιοί</a:t>
            </a:r>
            <a:r>
              <a:rPr lang="el-GR" sz="4000" b="1" dirty="0" smtClean="0"/>
              <a:t> </a:t>
            </a:r>
            <a:r>
              <a:rPr lang="el-GR" sz="4000" b="1" dirty="0"/>
              <a:t>μπορούν να συμμετέχουν; </a:t>
            </a:r>
            <a:r>
              <a:rPr lang="el-GR" sz="3200" dirty="0"/>
              <a:t>ΕΡΓΑΖΟΜΕΝΟΙ στον ιδιωτικό τομέα, ανεξάρτητα από τον κλάδο στον οποίο ανήκει η επιχείρησή τους. </a:t>
            </a:r>
          </a:p>
          <a:p>
            <a:pPr marL="0" indent="0">
              <a:buNone/>
            </a:pPr>
            <a:endParaRPr lang="en-US" dirty="0"/>
          </a:p>
          <a:p>
            <a:pPr marL="0" indent="0" algn="ctr">
              <a:buNone/>
            </a:pPr>
            <a:r>
              <a:rPr lang="en-US" sz="4000" b="1" dirty="0">
                <a:solidFill>
                  <a:srgbClr val="FF0000"/>
                </a:solidFill>
              </a:rPr>
              <a:t>ΠΡΟΣΟΧΗ!!! </a:t>
            </a:r>
            <a:endParaRPr lang="en-US" sz="4000" b="1" dirty="0" smtClean="0">
              <a:solidFill>
                <a:srgbClr val="FF0000"/>
              </a:solidFill>
            </a:endParaRPr>
          </a:p>
          <a:p>
            <a:pPr marL="0" indent="0" algn="ctr">
              <a:buNone/>
            </a:pPr>
            <a:r>
              <a:rPr lang="en-US" sz="4000" b="1" dirty="0" err="1" smtClean="0">
                <a:solidFill>
                  <a:srgbClr val="FF0000"/>
                </a:solidFill>
              </a:rPr>
              <a:t>Το</a:t>
            </a:r>
            <a:r>
              <a:rPr lang="en-US" sz="4000" b="1" dirty="0" smtClean="0">
                <a:solidFill>
                  <a:srgbClr val="FF0000"/>
                </a:solidFill>
              </a:rPr>
              <a:t> </a:t>
            </a:r>
            <a:r>
              <a:rPr lang="en-US" sz="4000" b="1" dirty="0">
                <a:solidFill>
                  <a:srgbClr val="FF0000"/>
                </a:solidFill>
              </a:rPr>
              <a:t>π</a:t>
            </a:r>
            <a:r>
              <a:rPr lang="en-US" sz="4000" b="1" dirty="0" err="1">
                <a:solidFill>
                  <a:srgbClr val="FF0000"/>
                </a:solidFill>
              </a:rPr>
              <a:t>ρόγρ</a:t>
            </a:r>
            <a:r>
              <a:rPr lang="en-US" sz="4000" b="1" dirty="0">
                <a:solidFill>
                  <a:srgbClr val="FF0000"/>
                </a:solidFill>
              </a:rPr>
              <a:t>αμμα ΔΕΝ ΑΦΟΡΑ ΑΝΕΡΓΟΥΣ</a:t>
            </a:r>
            <a:endParaRPr lang="el-GR" sz="4000" b="1" dirty="0">
              <a:solidFill>
                <a:srgbClr val="FF0000"/>
              </a:solidFill>
            </a:endParaRPr>
          </a:p>
          <a:p>
            <a:pPr marL="0" indent="0">
              <a:buNone/>
            </a:pPr>
            <a:endParaRPr lang="en-US" dirty="0" smtClean="0"/>
          </a:p>
          <a:p>
            <a:pPr marL="0" indent="0">
              <a:buNone/>
            </a:pPr>
            <a:endParaRPr lang="en-US" dirty="0"/>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3</a:t>
            </a:fld>
            <a:endParaRPr lang="el-GR" dirty="0"/>
          </a:p>
        </p:txBody>
      </p:sp>
    </p:spTree>
    <p:extLst>
      <p:ext uri="{BB962C8B-B14F-4D97-AF65-F5344CB8AC3E}">
        <p14:creationId xmlns:p14="http://schemas.microsoft.com/office/powerpoint/2010/main" val="35566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E1E2397-6F7C-4561-96A9-2F0E56611F35}"/>
              </a:ext>
            </a:extLst>
          </p:cNvPr>
          <p:cNvSpPr>
            <a:spLocks noGrp="1"/>
          </p:cNvSpPr>
          <p:nvPr>
            <p:ph idx="1"/>
          </p:nvPr>
        </p:nvSpPr>
        <p:spPr>
          <a:xfrm>
            <a:off x="838200" y="922867"/>
            <a:ext cx="10515600" cy="4890308"/>
          </a:xfrm>
        </p:spPr>
        <p:txBody>
          <a:bodyPr>
            <a:normAutofit/>
          </a:bodyPr>
          <a:lstStyle/>
          <a:p>
            <a:pPr marL="0" indent="0" algn="just">
              <a:spcBef>
                <a:spcPts val="1200"/>
              </a:spcBef>
              <a:buNone/>
            </a:pPr>
            <a:r>
              <a:rPr lang="el-GR" sz="4000" b="1" dirty="0" smtClean="0"/>
              <a:t>Δικαίωμα </a:t>
            </a:r>
            <a:r>
              <a:rPr lang="el-GR" sz="4000" b="1" dirty="0"/>
              <a:t>Υποβολής Αίτησης Συμμετοχής</a:t>
            </a:r>
            <a:r>
              <a:rPr lang="en-US" sz="4000" b="1" dirty="0"/>
              <a:t>, </a:t>
            </a:r>
            <a:r>
              <a:rPr lang="en-US" sz="4000" b="1" dirty="0" err="1"/>
              <a:t>έχουν</a:t>
            </a:r>
            <a:r>
              <a:rPr lang="en-US" sz="4000" b="1" dirty="0" smtClean="0"/>
              <a:t>:</a:t>
            </a:r>
          </a:p>
          <a:p>
            <a:pPr marL="0" indent="0" algn="just">
              <a:spcBef>
                <a:spcPts val="1200"/>
              </a:spcBef>
              <a:buNone/>
            </a:pPr>
            <a:r>
              <a:rPr lang="el-GR" sz="3200" dirty="0" smtClean="0"/>
              <a:t>Εργαζόμενοι </a:t>
            </a:r>
            <a:r>
              <a:rPr lang="el-GR" sz="3200" dirty="0"/>
              <a:t>σε επιχειρήσεις του ιδιωτικού τομέα, </a:t>
            </a:r>
            <a:endParaRPr lang="en-US" sz="3200" dirty="0"/>
          </a:p>
          <a:p>
            <a:pPr marL="819150" indent="-457200" algn="just">
              <a:spcBef>
                <a:spcPts val="1200"/>
              </a:spcBef>
            </a:pPr>
            <a:r>
              <a:rPr lang="el-GR" sz="3200" dirty="0"/>
              <a:t>Είτε πλήρους απασχόλησης, </a:t>
            </a:r>
          </a:p>
          <a:p>
            <a:pPr marL="819150" indent="-457200" algn="just">
              <a:spcBef>
                <a:spcPts val="1200"/>
              </a:spcBef>
            </a:pPr>
            <a:r>
              <a:rPr lang="el-GR" sz="3200" dirty="0"/>
              <a:t>Είτε εποχικά εργαζόμενοι, </a:t>
            </a:r>
          </a:p>
          <a:p>
            <a:pPr marL="819150" indent="-457200" algn="just">
              <a:spcBef>
                <a:spcPts val="1200"/>
              </a:spcBef>
            </a:pPr>
            <a:r>
              <a:rPr lang="el-GR" sz="3200" dirty="0"/>
              <a:t>Είτε μερικής απασχόλησης, </a:t>
            </a:r>
          </a:p>
          <a:p>
            <a:pPr marL="0" indent="0" algn="just">
              <a:spcBef>
                <a:spcPts val="1200"/>
              </a:spcBef>
              <a:buNone/>
            </a:pPr>
            <a:r>
              <a:rPr lang="el-GR" sz="3200" dirty="0"/>
              <a:t>ανεξαρτήτως του κλάδου ή του είδους της επιχείρησης όπου απασχολούνται. </a:t>
            </a:r>
          </a:p>
          <a:p>
            <a:pPr marL="0" indent="0">
              <a:buNone/>
            </a:pPr>
            <a:endParaRPr lang="el-GR" dirty="0"/>
          </a:p>
        </p:txBody>
      </p:sp>
      <p:sp>
        <p:nvSpPr>
          <p:cNvPr id="4" name="Θέση αριθμού διαφάνειας 3">
            <a:extLst>
              <a:ext uri="{FF2B5EF4-FFF2-40B4-BE49-F238E27FC236}">
                <a16:creationId xmlns:a16="http://schemas.microsoft.com/office/drawing/2014/main" xmlns="" id="{6CA222BD-5B4A-4F54-833D-362BBFB44A30}"/>
              </a:ext>
            </a:extLst>
          </p:cNvPr>
          <p:cNvSpPr>
            <a:spLocks noGrp="1"/>
          </p:cNvSpPr>
          <p:nvPr>
            <p:ph type="sldNum" sz="quarter" idx="12"/>
          </p:nvPr>
        </p:nvSpPr>
        <p:spPr/>
        <p:txBody>
          <a:bodyPr/>
          <a:lstStyle/>
          <a:p>
            <a:fld id="{C7CC51A0-2483-4948-BF92-3A42E0566F98}" type="slidenum">
              <a:rPr lang="el-GR" smtClean="0"/>
              <a:pPr/>
              <a:t>4</a:t>
            </a:fld>
            <a:endParaRPr lang="el-GR" dirty="0"/>
          </a:p>
        </p:txBody>
      </p:sp>
    </p:spTree>
    <p:extLst>
      <p:ext uri="{BB962C8B-B14F-4D97-AF65-F5344CB8AC3E}">
        <p14:creationId xmlns:p14="http://schemas.microsoft.com/office/powerpoint/2010/main" val="177621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p:cNvSpPr>
            <a:spLocks noGrp="1"/>
          </p:cNvSpPr>
          <p:nvPr>
            <p:ph idx="1"/>
          </p:nvPr>
        </p:nvSpPr>
        <p:spPr>
          <a:xfrm>
            <a:off x="838200" y="855133"/>
            <a:ext cx="10515600" cy="4958042"/>
          </a:xfrm>
        </p:spPr>
        <p:txBody>
          <a:bodyPr>
            <a:normAutofit fontScale="85000" lnSpcReduction="10000"/>
          </a:bodyPr>
          <a:lstStyle/>
          <a:p>
            <a:pPr marL="0" indent="0">
              <a:buNone/>
            </a:pPr>
            <a:r>
              <a:rPr lang="el-GR" sz="5700" b="1" dirty="0"/>
              <a:t>Σ</a:t>
            </a:r>
            <a:r>
              <a:rPr lang="en-US" sz="5700" b="1" dirty="0"/>
              <a:t>ε π</a:t>
            </a:r>
            <a:r>
              <a:rPr lang="en-US" sz="5700" b="1" dirty="0" err="1"/>
              <a:t>οιά</a:t>
            </a:r>
            <a:r>
              <a:rPr lang="en-US" sz="5700" b="1" dirty="0"/>
              <a:t> </a:t>
            </a:r>
            <a:r>
              <a:rPr lang="en-US" sz="5700" b="1" dirty="0" err="1"/>
              <a:t>θεμ</a:t>
            </a:r>
            <a:r>
              <a:rPr lang="en-US" sz="5700" b="1" dirty="0"/>
              <a:t>ατικά αντικείμενα θα γίνει η κατάρτιση</a:t>
            </a:r>
            <a:r>
              <a:rPr lang="en-US" sz="5700" b="1" dirty="0" smtClean="0"/>
              <a:t>;</a:t>
            </a:r>
          </a:p>
          <a:p>
            <a:pPr marL="0" indent="0">
              <a:buNone/>
            </a:pPr>
            <a:endParaRPr lang="en-US" sz="4100" b="1" dirty="0"/>
          </a:p>
          <a:p>
            <a:pPr marL="0" indent="0">
              <a:buNone/>
            </a:pPr>
            <a:r>
              <a:rPr lang="en-US" sz="3800" dirty="0"/>
              <a:t>Τα α</a:t>
            </a:r>
            <a:r>
              <a:rPr lang="en-US" sz="3800" dirty="0" err="1"/>
              <a:t>ντικείμεν</a:t>
            </a:r>
            <a:r>
              <a:rPr lang="en-US" sz="3800" dirty="0"/>
              <a:t>α στα οποία θα καταρτισθούν οι ωφελούμενοι είναι δυο: </a:t>
            </a:r>
          </a:p>
          <a:p>
            <a:pPr marL="0" indent="0">
              <a:buNone/>
            </a:pPr>
            <a:endParaRPr lang="en-US" sz="3900" dirty="0"/>
          </a:p>
          <a:p>
            <a:pPr marL="514350" indent="-514350">
              <a:buFont typeface="+mj-lt"/>
              <a:buAutoNum type="arabicPeriod"/>
            </a:pPr>
            <a:r>
              <a:rPr lang="el-GR" sz="3900" b="1" dirty="0"/>
              <a:t>Προώθηση προϊόντων αλουμίνιου στη διεθνή </a:t>
            </a:r>
            <a:r>
              <a:rPr lang="el-GR" sz="3900" b="1" dirty="0" smtClean="0"/>
              <a:t>αγορά</a:t>
            </a:r>
          </a:p>
          <a:p>
            <a:pPr marL="0" indent="0">
              <a:buNone/>
            </a:pPr>
            <a:endParaRPr lang="el-GR" sz="3900" b="1" dirty="0"/>
          </a:p>
          <a:p>
            <a:pPr marL="514350" indent="-514350">
              <a:buFont typeface="+mj-lt"/>
              <a:buAutoNum type="arabicPeriod"/>
            </a:pPr>
            <a:r>
              <a:rPr lang="en-US" sz="3900" b="1" dirty="0" smtClean="0"/>
              <a:t>K</a:t>
            </a:r>
            <a:r>
              <a:rPr lang="el-GR" sz="3900" b="1" dirty="0" err="1"/>
              <a:t>ατάρτιση</a:t>
            </a:r>
            <a:r>
              <a:rPr lang="el-GR" sz="3900" b="1" dirty="0"/>
              <a:t> αλουμινοκατασκευαστών</a:t>
            </a:r>
          </a:p>
          <a:p>
            <a:pPr marL="514350" indent="-514350">
              <a:buFont typeface="+mj-lt"/>
              <a:buAutoNum type="arabicPeriod"/>
            </a:pPr>
            <a:endParaRPr lang="el-GR" sz="3900" dirty="0"/>
          </a:p>
          <a:p>
            <a:pPr marL="0" indent="0">
              <a:buNone/>
            </a:pPr>
            <a:endParaRPr lang="el-GR" sz="3900" dirty="0"/>
          </a:p>
        </p:txBody>
      </p:sp>
      <p:sp>
        <p:nvSpPr>
          <p:cNvPr id="4" name="Θέση αριθμού διαφάνειας 3">
            <a:extLst>
              <a:ext uri="{FF2B5EF4-FFF2-40B4-BE49-F238E27FC236}">
                <a16:creationId xmlns:a16="http://schemas.microsoft.com/office/drawing/2014/main" xmlns="" id="{549AC0C6-A8CD-4D39-8B09-D13E59127D32}"/>
              </a:ext>
            </a:extLst>
          </p:cNvPr>
          <p:cNvSpPr>
            <a:spLocks noGrp="1"/>
          </p:cNvSpPr>
          <p:nvPr>
            <p:ph type="sldNum" sz="quarter" idx="12"/>
          </p:nvPr>
        </p:nvSpPr>
        <p:spPr/>
        <p:txBody>
          <a:bodyPr/>
          <a:lstStyle/>
          <a:p>
            <a:fld id="{C7CC51A0-2483-4948-BF92-3A42E0566F98}" type="slidenum">
              <a:rPr lang="el-GR" smtClean="0"/>
              <a:pPr/>
              <a:t>5</a:t>
            </a:fld>
            <a:endParaRPr lang="el-GR" dirty="0"/>
          </a:p>
        </p:txBody>
      </p:sp>
    </p:spTree>
    <p:extLst>
      <p:ext uri="{BB962C8B-B14F-4D97-AF65-F5344CB8AC3E}">
        <p14:creationId xmlns:p14="http://schemas.microsoft.com/office/powerpoint/2010/main" val="2468252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65199" y="1046691"/>
            <a:ext cx="10151534" cy="4981575"/>
          </a:xfrm>
        </p:spPr>
        <p:txBody>
          <a:bodyPr>
            <a:normAutofit fontScale="92500" lnSpcReduction="10000"/>
          </a:bodyPr>
          <a:lstStyle/>
          <a:p>
            <a:pPr marL="0" indent="0">
              <a:buNone/>
            </a:pPr>
            <a:r>
              <a:rPr lang="el-GR" sz="4300" b="1" dirty="0" smtClean="0"/>
              <a:t>Δ</a:t>
            </a:r>
            <a:r>
              <a:rPr lang="en-US" sz="4300" b="1" dirty="0" err="1" smtClean="0"/>
              <a:t>ίνετ</a:t>
            </a:r>
            <a:r>
              <a:rPr lang="en-US" sz="4300" b="1" dirty="0" smtClean="0"/>
              <a:t>αι εκπαιδευτικό επίδομα; </a:t>
            </a:r>
            <a:r>
              <a:rPr lang="en-US" sz="3500" dirty="0" smtClean="0"/>
              <a:t>ΝΑΙ</a:t>
            </a:r>
          </a:p>
          <a:p>
            <a:pPr marL="0" indent="0">
              <a:buNone/>
            </a:pPr>
            <a:endParaRPr lang="en-US" dirty="0"/>
          </a:p>
          <a:p>
            <a:pPr marL="0" indent="0">
              <a:buNone/>
            </a:pPr>
            <a:r>
              <a:rPr lang="el-GR" sz="4300" b="1" dirty="0" smtClean="0"/>
              <a:t>Π</a:t>
            </a:r>
            <a:r>
              <a:rPr lang="en-US" sz="4300" b="1" dirty="0" err="1" smtClean="0"/>
              <a:t>όσο</a:t>
            </a:r>
            <a:r>
              <a:rPr lang="en-US" sz="4300" b="1" dirty="0" smtClean="0"/>
              <a:t> </a:t>
            </a:r>
            <a:r>
              <a:rPr lang="en-US" sz="4300" b="1" dirty="0" err="1" smtClean="0"/>
              <a:t>είν</a:t>
            </a:r>
            <a:r>
              <a:rPr lang="en-US" sz="4300" b="1" dirty="0" smtClean="0"/>
              <a:t>αι το εκπαιδευτικό επίδομα; </a:t>
            </a:r>
            <a:r>
              <a:rPr lang="en-US" sz="3500" dirty="0" smtClean="0"/>
              <a:t>Είναι 5€ ανά ώρα κατάρτισης και είναι μικτό ποσό.</a:t>
            </a:r>
            <a:endParaRPr lang="en-US" sz="3200" dirty="0" smtClean="0"/>
          </a:p>
          <a:p>
            <a:pPr marL="0" indent="0">
              <a:buNone/>
            </a:pPr>
            <a:endParaRPr lang="en-US" dirty="0"/>
          </a:p>
          <a:p>
            <a:pPr marL="0" indent="0">
              <a:buNone/>
            </a:pPr>
            <a:r>
              <a:rPr lang="en-US" sz="4300" b="1" dirty="0" err="1" smtClean="0"/>
              <a:t>Πόσες</a:t>
            </a:r>
            <a:r>
              <a:rPr lang="en-US" sz="4300" b="1" dirty="0" smtClean="0"/>
              <a:t> </a:t>
            </a:r>
            <a:r>
              <a:rPr lang="en-US" sz="4300" b="1" dirty="0" err="1" smtClean="0"/>
              <a:t>ώρες</a:t>
            </a:r>
            <a:r>
              <a:rPr lang="en-US" sz="4300" b="1" dirty="0" smtClean="0"/>
              <a:t> </a:t>
            </a:r>
            <a:r>
              <a:rPr lang="en-US" sz="4300" b="1" dirty="0" err="1" smtClean="0"/>
              <a:t>δι</a:t>
            </a:r>
            <a:r>
              <a:rPr lang="en-US" sz="4300" b="1" dirty="0" smtClean="0"/>
              <a:t>αρκεί η κατάρτιση;</a:t>
            </a:r>
          </a:p>
          <a:p>
            <a:r>
              <a:rPr lang="en-US" dirty="0" err="1" smtClean="0"/>
              <a:t>Στο</a:t>
            </a:r>
            <a:r>
              <a:rPr lang="en-US" dirty="0" smtClean="0"/>
              <a:t> πρόγραμμα “Κατάρτιση Αλουμινοκατασκευαστών”: </a:t>
            </a:r>
            <a:r>
              <a:rPr lang="en-US" sz="4000" dirty="0" smtClean="0"/>
              <a:t>70 ώρες</a:t>
            </a:r>
          </a:p>
          <a:p>
            <a:r>
              <a:rPr lang="en-US" dirty="0" err="1" smtClean="0"/>
              <a:t>Στο</a:t>
            </a:r>
            <a:r>
              <a:rPr lang="en-US" dirty="0" smtClean="0"/>
              <a:t> πρόγραμμα “Προώθηση προϊόντων αλουμινίου στη διεθνή αγορά” </a:t>
            </a:r>
            <a:r>
              <a:rPr lang="en-US" sz="3900" dirty="0" smtClean="0"/>
              <a:t>80 ώρες</a:t>
            </a:r>
            <a:endParaRPr lang="el-GR" sz="3900"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6</a:t>
            </a:fld>
            <a:endParaRPr lang="el-GR" dirty="0"/>
          </a:p>
        </p:txBody>
      </p:sp>
    </p:spTree>
    <p:extLst>
      <p:ext uri="{BB962C8B-B14F-4D97-AF65-F5344CB8AC3E}">
        <p14:creationId xmlns:p14="http://schemas.microsoft.com/office/powerpoint/2010/main" val="167795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63599"/>
            <a:ext cx="10515600" cy="4949575"/>
          </a:xfrm>
        </p:spPr>
        <p:txBody>
          <a:bodyPr/>
          <a:lstStyle/>
          <a:p>
            <a:pPr marL="0" indent="0">
              <a:buNone/>
            </a:pPr>
            <a:r>
              <a:rPr lang="en-US" sz="4000" b="1" dirty="0" err="1" smtClean="0"/>
              <a:t>Πως</a:t>
            </a:r>
            <a:r>
              <a:rPr lang="en-US" sz="4000" b="1" dirty="0" smtClean="0"/>
              <a:t> </a:t>
            </a:r>
            <a:r>
              <a:rPr lang="en-US" sz="4000" b="1" dirty="0" err="1" smtClean="0"/>
              <a:t>υλο</a:t>
            </a:r>
            <a:r>
              <a:rPr lang="en-US" sz="4000" b="1" dirty="0" smtClean="0"/>
              <a:t>ποιούνται τα προγράμματα κατάρτισης;</a:t>
            </a:r>
          </a:p>
          <a:p>
            <a:r>
              <a:rPr lang="en-US" sz="3200" dirty="0" err="1" smtClean="0"/>
              <a:t>Είτε</a:t>
            </a:r>
            <a:r>
              <a:rPr lang="en-US" sz="3200" dirty="0" smtClean="0"/>
              <a:t> </a:t>
            </a:r>
            <a:r>
              <a:rPr lang="en-US" sz="3200" dirty="0" err="1" smtClean="0"/>
              <a:t>με</a:t>
            </a:r>
            <a:r>
              <a:rPr lang="en-US" sz="3200" dirty="0" smtClean="0"/>
              <a:t> </a:t>
            </a:r>
            <a:r>
              <a:rPr lang="en-US" sz="3200" dirty="0" err="1" smtClean="0"/>
              <a:t>τη</a:t>
            </a:r>
            <a:r>
              <a:rPr lang="en-US" sz="3200" dirty="0" smtClean="0"/>
              <a:t> </a:t>
            </a:r>
            <a:r>
              <a:rPr lang="en-US" sz="3200" dirty="0" err="1" smtClean="0"/>
              <a:t>μέθοδο</a:t>
            </a:r>
            <a:r>
              <a:rPr lang="en-US" sz="3200" dirty="0" smtClean="0"/>
              <a:t> της </a:t>
            </a:r>
            <a:r>
              <a:rPr lang="en-US" sz="3200" dirty="0" err="1" smtClean="0"/>
              <a:t>Μικτής</a:t>
            </a:r>
            <a:r>
              <a:rPr lang="en-US" sz="3200" dirty="0" smtClean="0"/>
              <a:t> Κα</a:t>
            </a:r>
            <a:r>
              <a:rPr lang="en-US" sz="3200" dirty="0" err="1" smtClean="0"/>
              <a:t>τάρτισης</a:t>
            </a:r>
            <a:r>
              <a:rPr lang="en-US" sz="3200" dirty="0" smtClean="0"/>
              <a:t>, </a:t>
            </a:r>
            <a:r>
              <a:rPr lang="en-US" sz="3200" dirty="0" err="1" smtClean="0"/>
              <a:t>συνδυάζοντ</a:t>
            </a:r>
            <a:r>
              <a:rPr lang="en-US" sz="3200" dirty="0" smtClean="0"/>
              <a:t>ας τη ζωντανή / δια ζώσης διδασκαλία σε αίθουσα με δραστηριότητες σύγχρονης και ασύγχρονης τηλε-εκπαίδευσης, </a:t>
            </a:r>
          </a:p>
          <a:p>
            <a:r>
              <a:rPr lang="en-US" sz="3200" dirty="0" err="1" smtClean="0"/>
              <a:t>Είτε</a:t>
            </a:r>
            <a:r>
              <a:rPr lang="en-US" sz="3200" dirty="0" smtClean="0"/>
              <a:t> </a:t>
            </a:r>
            <a:r>
              <a:rPr lang="en-US" sz="3200" dirty="0" err="1" smtClean="0"/>
              <a:t>με</a:t>
            </a:r>
            <a:r>
              <a:rPr lang="en-US" sz="3200" dirty="0" smtClean="0"/>
              <a:t> </a:t>
            </a:r>
            <a:r>
              <a:rPr lang="en-US" sz="3200" dirty="0" err="1" smtClean="0"/>
              <a:t>τη</a:t>
            </a:r>
            <a:r>
              <a:rPr lang="en-US" sz="3200" dirty="0" smtClean="0"/>
              <a:t> </a:t>
            </a:r>
            <a:r>
              <a:rPr lang="en-US" sz="3200" dirty="0" err="1" smtClean="0"/>
              <a:t>μέθοδο</a:t>
            </a:r>
            <a:r>
              <a:rPr lang="en-US" sz="3200" dirty="0" smtClean="0"/>
              <a:t> της </a:t>
            </a:r>
            <a:r>
              <a:rPr lang="en-US" sz="3200" dirty="0" err="1" smtClean="0"/>
              <a:t>τηλεκ</a:t>
            </a:r>
            <a:r>
              <a:rPr lang="en-US" sz="3200" dirty="0" smtClean="0"/>
              <a:t>ατάρτισης (σύγχρονη και ασύγχρονη τηλε-εκπαίδευση)</a:t>
            </a:r>
          </a:p>
          <a:p>
            <a:r>
              <a:rPr lang="el-GR" sz="3200" dirty="0" smtClean="0"/>
              <a:t>Ε</a:t>
            </a:r>
            <a:r>
              <a:rPr lang="en-US" sz="3200" dirty="0" err="1" smtClean="0"/>
              <a:t>ίτε</a:t>
            </a:r>
            <a:r>
              <a:rPr lang="en-US" sz="3200" dirty="0" smtClean="0"/>
              <a:t> </a:t>
            </a:r>
            <a:r>
              <a:rPr lang="en-US" sz="3200" dirty="0" err="1" smtClean="0"/>
              <a:t>με</a:t>
            </a:r>
            <a:r>
              <a:rPr lang="en-US" sz="3200" dirty="0" smtClean="0"/>
              <a:t> </a:t>
            </a:r>
            <a:r>
              <a:rPr lang="en-US" sz="3200" dirty="0" err="1" smtClean="0"/>
              <a:t>τη</a:t>
            </a:r>
            <a:r>
              <a:rPr lang="en-US" sz="3200" dirty="0" smtClean="0"/>
              <a:t> </a:t>
            </a:r>
            <a:r>
              <a:rPr lang="en-US" sz="3200" dirty="0" err="1" smtClean="0"/>
              <a:t>μέθοδο</a:t>
            </a:r>
            <a:r>
              <a:rPr lang="en-US" sz="3200" dirty="0" smtClean="0"/>
              <a:t> της </a:t>
            </a:r>
            <a:r>
              <a:rPr lang="en-US" sz="3200" dirty="0" err="1" smtClean="0"/>
              <a:t>συμ</a:t>
            </a:r>
            <a:r>
              <a:rPr lang="en-US" sz="3200" dirty="0" smtClean="0"/>
              <a:t>βατικής δια ζώσης κατάρτισης στην τάξη</a:t>
            </a:r>
            <a:endParaRPr lang="el-GR" sz="3200"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7</a:t>
            </a:fld>
            <a:endParaRPr lang="el-GR" dirty="0"/>
          </a:p>
        </p:txBody>
      </p:sp>
    </p:spTree>
    <p:extLst>
      <p:ext uri="{BB962C8B-B14F-4D97-AF65-F5344CB8AC3E}">
        <p14:creationId xmlns:p14="http://schemas.microsoft.com/office/powerpoint/2010/main" val="125233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90600"/>
            <a:ext cx="10515600" cy="4822575"/>
          </a:xfrm>
        </p:spPr>
        <p:txBody>
          <a:bodyPr/>
          <a:lstStyle/>
          <a:p>
            <a:pPr marL="0" indent="0">
              <a:buNone/>
            </a:pPr>
            <a:r>
              <a:rPr lang="en-US" sz="4000" b="1" dirty="0" err="1" smtClean="0"/>
              <a:t>Πότε</a:t>
            </a:r>
            <a:r>
              <a:rPr lang="en-US" sz="4000" b="1" dirty="0" smtClean="0"/>
              <a:t> θα </a:t>
            </a:r>
            <a:r>
              <a:rPr lang="en-US" sz="4000" b="1" dirty="0" err="1" smtClean="0"/>
              <a:t>γίνετ</a:t>
            </a:r>
            <a:r>
              <a:rPr lang="en-US" sz="4000" b="1" dirty="0" smtClean="0"/>
              <a:t>αι η εκπαίδευση; </a:t>
            </a:r>
            <a:r>
              <a:rPr lang="en-US" sz="3200" dirty="0" smtClean="0"/>
              <a:t>Σε προκαθορισμένες ημέρες, μετά το πέρας του ωραρίου εργασίας των εκπαιδευομένων</a:t>
            </a:r>
          </a:p>
          <a:p>
            <a:pPr marL="0" indent="0">
              <a:buNone/>
            </a:pPr>
            <a:r>
              <a:rPr lang="en-US" sz="4000" b="1" dirty="0" smtClean="0"/>
              <a:t>Επ</a:t>
            </a:r>
            <a:r>
              <a:rPr lang="en-US" sz="4000" b="1" dirty="0" err="1" smtClean="0"/>
              <a:t>ιτρέ</a:t>
            </a:r>
            <a:r>
              <a:rPr lang="en-US" sz="4000" b="1" dirty="0" smtClean="0"/>
              <a:t>πονται οι απουσίες; </a:t>
            </a:r>
            <a:r>
              <a:rPr lang="en-US" sz="3200" dirty="0" smtClean="0"/>
              <a:t>ΝΑΙ, αλλά μέχρι ποσοστού 10%</a:t>
            </a:r>
          </a:p>
          <a:p>
            <a:pPr marL="0" indent="0">
              <a:buNone/>
            </a:pPr>
            <a:r>
              <a:rPr lang="el-GR" sz="4000" b="1" dirty="0" smtClean="0"/>
              <a:t>Α</a:t>
            </a:r>
            <a:r>
              <a:rPr lang="en-US" sz="4000" b="1" dirty="0" smtClean="0"/>
              <a:t>ν υπ</a:t>
            </a:r>
            <a:r>
              <a:rPr lang="en-US" sz="4000" b="1" dirty="0" err="1" smtClean="0"/>
              <a:t>ερ</a:t>
            </a:r>
            <a:r>
              <a:rPr lang="en-US" sz="4000" b="1" dirty="0" smtClean="0"/>
              <a:t>βώ το όριο απουσιών, τι θα συμβεί; </a:t>
            </a:r>
            <a:r>
              <a:rPr lang="en-US" sz="3200" dirty="0" smtClean="0"/>
              <a:t>Δεν έχω δικαίωμα συμμετοχής στις εξετάσεις πιστοποίησης, δεν δικαιούμαι εκπαιδευτικό επίδομα, δεν μου χορηγείται βεβαίωση παρακολούθησης.</a:t>
            </a:r>
          </a:p>
          <a:p>
            <a:pPr marL="0" indent="0">
              <a:buNone/>
            </a:pPr>
            <a:endParaRPr lang="en-US" sz="3200" dirty="0" smtClean="0"/>
          </a:p>
          <a:p>
            <a:pPr marL="0" indent="0">
              <a:buNone/>
            </a:pPr>
            <a:endParaRPr lang="en-US" sz="3200" dirty="0"/>
          </a:p>
          <a:p>
            <a:pPr marL="0" indent="0">
              <a:buNone/>
            </a:pPr>
            <a:endParaRPr lang="el-GR" sz="3200"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8</a:t>
            </a:fld>
            <a:endParaRPr lang="el-GR" dirty="0"/>
          </a:p>
        </p:txBody>
      </p:sp>
    </p:spTree>
    <p:extLst>
      <p:ext uri="{BB962C8B-B14F-4D97-AF65-F5344CB8AC3E}">
        <p14:creationId xmlns:p14="http://schemas.microsoft.com/office/powerpoint/2010/main" val="285752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90600"/>
            <a:ext cx="10515600" cy="4822575"/>
          </a:xfrm>
        </p:spPr>
        <p:txBody>
          <a:bodyPr>
            <a:normAutofit fontScale="92500" lnSpcReduction="10000"/>
          </a:bodyPr>
          <a:lstStyle/>
          <a:p>
            <a:pPr marL="0" indent="0">
              <a:buNone/>
            </a:pPr>
            <a:r>
              <a:rPr lang="en-US" sz="4000" b="1" dirty="0" err="1" smtClean="0"/>
              <a:t>Ποιές</a:t>
            </a:r>
            <a:r>
              <a:rPr lang="en-US" sz="4000" b="1" dirty="0" smtClean="0"/>
              <a:t> </a:t>
            </a:r>
            <a:r>
              <a:rPr lang="en-US" sz="4000" b="1" dirty="0" err="1" smtClean="0"/>
              <a:t>είν</a:t>
            </a:r>
            <a:r>
              <a:rPr lang="en-US" sz="4000" b="1" dirty="0" smtClean="0"/>
              <a:t>αι οι προϋποθέσεις συμμετοχής; </a:t>
            </a:r>
          </a:p>
          <a:p>
            <a:r>
              <a:rPr lang="en-US" sz="3200" dirty="0" smtClean="0"/>
              <a:t>Να </a:t>
            </a:r>
            <a:r>
              <a:rPr lang="en-US" sz="3200" dirty="0" err="1" smtClean="0"/>
              <a:t>είμ</a:t>
            </a:r>
            <a:r>
              <a:rPr lang="en-US" sz="3200" dirty="0" smtClean="0"/>
              <a:t>αι εργαζόμενος σε επιχείρηση του ιδιωτικού τομέα</a:t>
            </a:r>
          </a:p>
          <a:p>
            <a:r>
              <a:rPr lang="el-GR" sz="3200" dirty="0" smtClean="0"/>
              <a:t>Ό</a:t>
            </a:r>
            <a:r>
              <a:rPr lang="en-US" sz="3200" dirty="0" err="1" smtClean="0"/>
              <a:t>σον</a:t>
            </a:r>
            <a:r>
              <a:rPr lang="en-US" sz="3200" dirty="0" smtClean="0"/>
              <a:t> κα</a:t>
            </a:r>
            <a:r>
              <a:rPr lang="en-US" sz="3200" dirty="0" err="1" smtClean="0"/>
              <a:t>ιρό</a:t>
            </a:r>
            <a:r>
              <a:rPr lang="en-US" sz="3200" dirty="0" smtClean="0"/>
              <a:t> </a:t>
            </a:r>
            <a:r>
              <a:rPr lang="en-US" sz="3200" dirty="0" err="1" smtClean="0"/>
              <a:t>δι</a:t>
            </a:r>
            <a:r>
              <a:rPr lang="en-US" sz="3200" dirty="0" smtClean="0"/>
              <a:t>αρκεί το πρόγραμμα, να εργάζομαι, διαφορετικά χάνω το επίδομα και το δικαίωμά μου στις εξετάσεις πιστοποίησης</a:t>
            </a:r>
          </a:p>
          <a:p>
            <a:r>
              <a:rPr lang="el-GR" sz="3200" dirty="0" smtClean="0"/>
              <a:t>Α</a:t>
            </a:r>
            <a:r>
              <a:rPr lang="en-US" sz="3200" dirty="0" smtClean="0"/>
              <a:t>ν </a:t>
            </a:r>
            <a:r>
              <a:rPr lang="en-US" sz="3200" dirty="0" err="1" smtClean="0"/>
              <a:t>θέλω</a:t>
            </a:r>
            <a:r>
              <a:rPr lang="en-US" sz="3200" dirty="0" smtClean="0"/>
              <a:t> να παρα</a:t>
            </a:r>
            <a:r>
              <a:rPr lang="en-US" sz="3200" dirty="0" err="1" smtClean="0"/>
              <a:t>κολουθήσω</a:t>
            </a:r>
            <a:r>
              <a:rPr lang="en-US" sz="3200" dirty="0" smtClean="0"/>
              <a:t> </a:t>
            </a:r>
            <a:r>
              <a:rPr lang="en-US" sz="3200" dirty="0" err="1" smtClean="0"/>
              <a:t>το</a:t>
            </a:r>
            <a:r>
              <a:rPr lang="en-US" sz="3200" dirty="0" smtClean="0"/>
              <a:t> π</a:t>
            </a:r>
            <a:r>
              <a:rPr lang="en-US" sz="3200" dirty="0" err="1" smtClean="0"/>
              <a:t>ρόγρ</a:t>
            </a:r>
            <a:r>
              <a:rPr lang="en-US" sz="3200" dirty="0" smtClean="0"/>
              <a:t>αμμα: “ΠΡΟΩΘΗΣΗ ΠΡΟΪΟΝΤΩΝ ΑΛΟΥΜΙΝΙΟΥ ΣΤΗ ΔΙΕΘΝΗ ΑΓΟΡΑ”, πρέπει να έχω τελειώσει το Λύκειο</a:t>
            </a:r>
          </a:p>
          <a:p>
            <a:r>
              <a:rPr lang="el-GR" sz="3200" dirty="0"/>
              <a:t>Α</a:t>
            </a:r>
            <a:r>
              <a:rPr lang="en-US" sz="3200" dirty="0"/>
              <a:t>ν </a:t>
            </a:r>
            <a:r>
              <a:rPr lang="en-US" sz="3200" dirty="0" err="1"/>
              <a:t>θέλω</a:t>
            </a:r>
            <a:r>
              <a:rPr lang="en-US" sz="3200" dirty="0"/>
              <a:t> να παρα</a:t>
            </a:r>
            <a:r>
              <a:rPr lang="en-US" sz="3200" dirty="0" err="1"/>
              <a:t>κολουθήσω</a:t>
            </a:r>
            <a:r>
              <a:rPr lang="en-US" sz="3200" dirty="0"/>
              <a:t> </a:t>
            </a:r>
            <a:r>
              <a:rPr lang="en-US" sz="3200" dirty="0" err="1"/>
              <a:t>το</a:t>
            </a:r>
            <a:r>
              <a:rPr lang="en-US" sz="3200" dirty="0"/>
              <a:t> π</a:t>
            </a:r>
            <a:r>
              <a:rPr lang="en-US" sz="3200" dirty="0" err="1"/>
              <a:t>ρόγρ</a:t>
            </a:r>
            <a:r>
              <a:rPr lang="en-US" sz="3200" dirty="0"/>
              <a:t>αμμα: </a:t>
            </a:r>
            <a:r>
              <a:rPr lang="en-US" sz="3200" dirty="0" smtClean="0"/>
              <a:t>“ΚΑΤΑΡΤΙΣΗ ΑΛΟΥΜΙΝΟΚΑΤΑΣΚΕΥΑΣΤΩΝ”, </a:t>
            </a:r>
            <a:r>
              <a:rPr lang="en-US" sz="3200" dirty="0"/>
              <a:t>πρέπει να έχω τελειώσει το </a:t>
            </a:r>
            <a:r>
              <a:rPr lang="en-US" sz="3200" dirty="0" smtClean="0"/>
              <a:t>Γυμνάσιο ή το Δημοτικό αν τέλειωσα το 1980.</a:t>
            </a:r>
            <a:endParaRPr lang="en-US" sz="3200" dirty="0"/>
          </a:p>
          <a:p>
            <a:pPr marL="0" indent="0">
              <a:buNone/>
            </a:pPr>
            <a:endParaRPr lang="el-GR" sz="3200" dirty="0"/>
          </a:p>
        </p:txBody>
      </p:sp>
      <p:sp>
        <p:nvSpPr>
          <p:cNvPr id="4" name="Θέση αριθμού διαφάνειας 3"/>
          <p:cNvSpPr>
            <a:spLocks noGrp="1"/>
          </p:cNvSpPr>
          <p:nvPr>
            <p:ph type="sldNum" sz="quarter" idx="12"/>
          </p:nvPr>
        </p:nvSpPr>
        <p:spPr/>
        <p:txBody>
          <a:bodyPr/>
          <a:lstStyle/>
          <a:p>
            <a:fld id="{C7CC51A0-2483-4948-BF92-3A42E0566F98}" type="slidenum">
              <a:rPr lang="el-GR" smtClean="0"/>
              <a:pPr/>
              <a:t>9</a:t>
            </a:fld>
            <a:endParaRPr lang="el-GR" dirty="0"/>
          </a:p>
        </p:txBody>
      </p:sp>
    </p:spTree>
    <p:extLst>
      <p:ext uri="{BB962C8B-B14F-4D97-AF65-F5344CB8AC3E}">
        <p14:creationId xmlns:p14="http://schemas.microsoft.com/office/powerpoint/2010/main" val="51059319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1730</Words>
  <Application>Microsoft Office PowerPoint</Application>
  <PresentationFormat>Ευρεία οθόνη</PresentationFormat>
  <Paragraphs>245</Paragraphs>
  <Slides>25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vt:lpstr>
      <vt:lpstr>Calibri Light</vt:lpstr>
      <vt:lpstr>Symbol</vt:lpstr>
      <vt:lpstr>Times New Roman</vt:lpstr>
      <vt:lpstr>Θέμα του Office</vt:lpstr>
      <vt:lpstr>Κατάρτιση και πιστοποίηση  γνώσεων και δεξιοτήτων εργαζομένων  στον κλάδο της μεταποίησης του αλουμινίου  https://katartisialuminio.gr/ </vt:lpstr>
      <vt:lpstr>Βασικά στοιχεία της Πράξης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Πως κάνω αίτηση στο πρόγραμμα;</vt:lpstr>
      <vt:lpstr>Ποια δικαιολογητικά πρέπει να στείλω στον ΣΒΕ;</vt:lpstr>
      <vt:lpstr>Πως βαθμολογείται η αίτησή μου; Πόσα μόρια παίρνω ανά κριτήριο;</vt:lpstr>
      <vt:lpstr>Και μετά; Πως επιλέγονται οι ωφελούμενοι;</vt:lpstr>
      <vt:lpstr>Μπορώ να κάνω ένσταση;</vt:lpstr>
      <vt:lpstr>Υπάρχει κατανομή των ωφελουμένων ανά περιφέρεια; Βεβαίως. Η κατανομή φαίνεται στον ακόλουθο πίνακα.</vt:lpstr>
      <vt:lpstr>Τι δεξιότητες θ’ αποκτήσω αν παρακολουθήσω την κατάρτιση;</vt:lpstr>
      <vt:lpstr>Δεξιότητες από το πρόγραμμα:  “ΠΡΟΩΘΗΣΗ ΠΡΟΪΟΝΤΩΝ ΑΛΟΥΜΙΝΙΟΥ ΣΤΗ ΔΙΕΘΝΗ ΑΓΟΡΑ” </vt:lpstr>
      <vt:lpstr>Βασικά στοιχεία από το “Επαγγελματικό Περίγραμμα” του Στελέχους Διεθνούς Εμπορίου</vt:lpstr>
      <vt:lpstr>Τι προσόντα θα αποκτήσει παρακολουθώντας το πρόγραμμα;</vt:lpstr>
      <vt:lpstr>Δεξιότητες από το πρόγραμμα:  “ΚΑΤΑΡΤΙΣΗ ΑΛΟΥΜΙΝΟΚΑΤΑΣΚΕΥΑΣΤΩΝ”</vt:lpstr>
      <vt:lpstr>Βασικά στοιχεία από το “Επαγγελματικό Περίγραμμα” του Αλουνικοκατασκευαστή </vt:lpstr>
      <vt:lpstr>Τι θα μάθει παρακολουθώντας το πρόγραμμα;</vt:lpstr>
      <vt:lpstr>Πως υλοποιείται η κατάρτιση;</vt:lpstr>
      <vt:lpstr>Πληροφορίες</vt:lpstr>
      <vt:lpstr>Επικοινωνία με την Ε.Υ.Δ. Ε.Π. ΕΠΑΝΕΚ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kostas</dc:creator>
  <cp:lastModifiedBy>christos</cp:lastModifiedBy>
  <cp:revision>70</cp:revision>
  <dcterms:created xsi:type="dcterms:W3CDTF">2020-03-10T10:53:04Z</dcterms:created>
  <dcterms:modified xsi:type="dcterms:W3CDTF">2020-04-03T07:08:57Z</dcterms:modified>
</cp:coreProperties>
</file>